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8" r:id="rId1"/>
  </p:sldMasterIdLst>
  <p:notesMasterIdLst>
    <p:notesMasterId r:id="rId22"/>
  </p:notesMasterIdLst>
  <p:sldIdLst>
    <p:sldId id="256" r:id="rId2"/>
    <p:sldId id="257" r:id="rId3"/>
    <p:sldId id="341" r:id="rId4"/>
    <p:sldId id="342" r:id="rId5"/>
    <p:sldId id="343" r:id="rId6"/>
    <p:sldId id="344" r:id="rId7"/>
    <p:sldId id="345" r:id="rId8"/>
    <p:sldId id="346" r:id="rId9"/>
    <p:sldId id="347" r:id="rId10"/>
    <p:sldId id="348" r:id="rId11"/>
    <p:sldId id="350" r:id="rId12"/>
    <p:sldId id="351" r:id="rId13"/>
    <p:sldId id="352" r:id="rId14"/>
    <p:sldId id="357" r:id="rId15"/>
    <p:sldId id="349" r:id="rId16"/>
    <p:sldId id="356" r:id="rId17"/>
    <p:sldId id="353" r:id="rId18"/>
    <p:sldId id="354" r:id="rId19"/>
    <p:sldId id="355" r:id="rId20"/>
    <p:sldId id="358" r:id="rId21"/>
  </p:sldIdLst>
  <p:sldSz cx="9144000" cy="5143500" type="screen16x9"/>
  <p:notesSz cx="6858000" cy="9144000"/>
  <p:embeddedFontLst>
    <p:embeddedFont>
      <p:font typeface="Nanum Gothic" panose="020B0604020202020204" charset="-127"/>
      <p:regular r:id="rId23"/>
      <p:bold r:id="rId24"/>
    </p:embeddedFont>
    <p:embeddedFont>
      <p:font typeface="Abhaya Libre" panose="020B0604020202020204" charset="0"/>
      <p:regular r:id="rId25"/>
      <p:bold r:id="rId26"/>
    </p:embeddedFont>
    <p:embeddedFont>
      <p:font typeface="Roboto Condensed Light" panose="02000000000000000000" pitchFamily="2"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B8E516-D8B3-4F2B-966D-825EE30E89D2}">
  <a:tblStyle styleId="{86B8E516-D8B3-4F2B-966D-825EE30E89D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5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ae08f917f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ae08f917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eb01056cd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eb01056cd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solidFill>
            <a:schemeClr val="dk1">
              <a:alpha val="458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371600" y="1657350"/>
            <a:ext cx="6400800" cy="1463100"/>
          </a:xfrm>
          <a:prstGeom prst="rect">
            <a:avLst/>
          </a:prstGeom>
        </p:spPr>
        <p:txBody>
          <a:bodyPr spcFirstLastPara="1" wrap="square" lIns="0" tIns="0" rIns="0" bIns="0" anchor="ctr" anchorCtr="0">
            <a:noAutofit/>
          </a:bodyPr>
          <a:lstStyle>
            <a:lvl1pPr lvl="0" algn="ctr">
              <a:lnSpc>
                <a:spcPct val="80000"/>
              </a:lnSpc>
              <a:spcBef>
                <a:spcPts val="0"/>
              </a:spcBef>
              <a:spcAft>
                <a:spcPts val="0"/>
              </a:spcAft>
              <a:buClr>
                <a:schemeClr val="dk2"/>
              </a:buClr>
              <a:buSzPts val="5200"/>
              <a:buNone/>
              <a:defRPr sz="5200">
                <a:solidFill>
                  <a:schemeClr val="dk2"/>
                </a:solidFill>
              </a:defRPr>
            </a:lvl1pPr>
            <a:lvl2pPr lvl="1" algn="ctr">
              <a:spcBef>
                <a:spcPts val="0"/>
              </a:spcBef>
              <a:spcAft>
                <a:spcPts val="0"/>
              </a:spcAft>
              <a:buClr>
                <a:schemeClr val="dk2"/>
              </a:buClr>
              <a:buSzPts val="5200"/>
              <a:buNone/>
              <a:defRPr sz="5200">
                <a:solidFill>
                  <a:schemeClr val="dk2"/>
                </a:solidFill>
              </a:defRPr>
            </a:lvl2pPr>
            <a:lvl3pPr lvl="2" algn="ctr">
              <a:spcBef>
                <a:spcPts val="0"/>
              </a:spcBef>
              <a:spcAft>
                <a:spcPts val="0"/>
              </a:spcAft>
              <a:buClr>
                <a:schemeClr val="dk2"/>
              </a:buClr>
              <a:buSzPts val="5200"/>
              <a:buNone/>
              <a:defRPr sz="5200">
                <a:solidFill>
                  <a:schemeClr val="dk2"/>
                </a:solidFill>
              </a:defRPr>
            </a:lvl3pPr>
            <a:lvl4pPr lvl="3" algn="ctr">
              <a:spcBef>
                <a:spcPts val="0"/>
              </a:spcBef>
              <a:spcAft>
                <a:spcPts val="0"/>
              </a:spcAft>
              <a:buClr>
                <a:schemeClr val="dk2"/>
              </a:buClr>
              <a:buSzPts val="5200"/>
              <a:buNone/>
              <a:defRPr sz="5200">
                <a:solidFill>
                  <a:schemeClr val="dk2"/>
                </a:solidFill>
              </a:defRPr>
            </a:lvl4pPr>
            <a:lvl5pPr lvl="4" algn="ctr">
              <a:spcBef>
                <a:spcPts val="0"/>
              </a:spcBef>
              <a:spcAft>
                <a:spcPts val="0"/>
              </a:spcAft>
              <a:buClr>
                <a:schemeClr val="dk2"/>
              </a:buClr>
              <a:buSzPts val="5200"/>
              <a:buNone/>
              <a:defRPr sz="5200">
                <a:solidFill>
                  <a:schemeClr val="dk2"/>
                </a:solidFill>
              </a:defRPr>
            </a:lvl5pPr>
            <a:lvl6pPr lvl="5" algn="ctr">
              <a:spcBef>
                <a:spcPts val="0"/>
              </a:spcBef>
              <a:spcAft>
                <a:spcPts val="0"/>
              </a:spcAft>
              <a:buClr>
                <a:schemeClr val="dk2"/>
              </a:buClr>
              <a:buSzPts val="5200"/>
              <a:buNone/>
              <a:defRPr sz="5200">
                <a:solidFill>
                  <a:schemeClr val="dk2"/>
                </a:solidFill>
              </a:defRPr>
            </a:lvl6pPr>
            <a:lvl7pPr lvl="6" algn="ctr">
              <a:spcBef>
                <a:spcPts val="0"/>
              </a:spcBef>
              <a:spcAft>
                <a:spcPts val="0"/>
              </a:spcAft>
              <a:buClr>
                <a:schemeClr val="dk2"/>
              </a:buClr>
              <a:buSzPts val="5200"/>
              <a:buNone/>
              <a:defRPr sz="5200">
                <a:solidFill>
                  <a:schemeClr val="dk2"/>
                </a:solidFill>
              </a:defRPr>
            </a:lvl7pPr>
            <a:lvl8pPr lvl="7" algn="ctr">
              <a:spcBef>
                <a:spcPts val="0"/>
              </a:spcBef>
              <a:spcAft>
                <a:spcPts val="0"/>
              </a:spcAft>
              <a:buClr>
                <a:schemeClr val="dk2"/>
              </a:buClr>
              <a:buSzPts val="5200"/>
              <a:buNone/>
              <a:defRPr sz="5200">
                <a:solidFill>
                  <a:schemeClr val="dk2"/>
                </a:solidFill>
              </a:defRPr>
            </a:lvl8pPr>
            <a:lvl9pPr lvl="8" algn="ctr">
              <a:spcBef>
                <a:spcPts val="0"/>
              </a:spcBef>
              <a:spcAft>
                <a:spcPts val="0"/>
              </a:spcAft>
              <a:buClr>
                <a:schemeClr val="dk2"/>
              </a:buClr>
              <a:buSzPts val="5200"/>
              <a:buNone/>
              <a:defRPr sz="5200">
                <a:solidFill>
                  <a:schemeClr val="dk2"/>
                </a:solidFill>
              </a:defRPr>
            </a:lvl9pPr>
          </a:lstStyle>
          <a:p>
            <a:endParaRPr/>
          </a:p>
        </p:txBody>
      </p:sp>
      <p:sp>
        <p:nvSpPr>
          <p:cNvPr id="11" name="Google Shape;11;p2"/>
          <p:cNvSpPr txBox="1">
            <a:spLocks noGrp="1"/>
          </p:cNvSpPr>
          <p:nvPr>
            <p:ph type="subTitle" idx="1"/>
          </p:nvPr>
        </p:nvSpPr>
        <p:spPr>
          <a:xfrm>
            <a:off x="2455750" y="3784050"/>
            <a:ext cx="4173600" cy="4266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a:solidFill>
                  <a:schemeClr val="dk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720000" y="395625"/>
            <a:ext cx="7704000" cy="457200"/>
          </a:xfrm>
          <a:prstGeom prst="rect">
            <a:avLst/>
          </a:prstGeom>
        </p:spPr>
        <p:txBody>
          <a:bodyPr spcFirstLastPara="1" wrap="square" lIns="0" tIns="0" rIns="0" bIns="0" anchor="t"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720000" y="1072825"/>
            <a:ext cx="7704000" cy="3530400"/>
          </a:xfrm>
          <a:prstGeom prst="rect">
            <a:avLst/>
          </a:prstGeom>
        </p:spPr>
        <p:txBody>
          <a:bodyPr spcFirstLastPara="1" wrap="square" lIns="0" tIns="0" rIns="0" bIns="0" anchor="ctr" anchorCtr="0">
            <a:noAutofit/>
          </a:bodyPr>
          <a:lstStyle>
            <a:lvl1pPr marL="457200" lvl="0" indent="-304800">
              <a:lnSpc>
                <a:spcPct val="100000"/>
              </a:lnSpc>
              <a:spcBef>
                <a:spcPts val="0"/>
              </a:spcBef>
              <a:spcAft>
                <a:spcPts val="0"/>
              </a:spcAft>
              <a:buClr>
                <a:schemeClr val="dk1"/>
              </a:buClr>
              <a:buSzPts val="1200"/>
              <a:buAutoNum type="arabicPeriod"/>
              <a:defRPr sz="1100"/>
            </a:lvl1pPr>
            <a:lvl2pPr marL="914400" lvl="1" indent="-304800">
              <a:spcBef>
                <a:spcPts val="1600"/>
              </a:spcBef>
              <a:spcAft>
                <a:spcPts val="0"/>
              </a:spcAft>
              <a:buClr>
                <a:srgbClr val="434343"/>
              </a:buClr>
              <a:buSzPts val="1200"/>
              <a:buFont typeface="Roboto Condensed Light"/>
              <a:buAutoNum type="alphaLcPeriod"/>
              <a:defRPr/>
            </a:lvl2pPr>
            <a:lvl3pPr marL="1371600" lvl="2" indent="-304800">
              <a:spcBef>
                <a:spcPts val="1600"/>
              </a:spcBef>
              <a:spcAft>
                <a:spcPts val="0"/>
              </a:spcAft>
              <a:buClr>
                <a:srgbClr val="434343"/>
              </a:buClr>
              <a:buSzPts val="1200"/>
              <a:buFont typeface="Roboto Condensed Light"/>
              <a:buAutoNum type="romanLcPeriod"/>
              <a:defRPr/>
            </a:lvl3pPr>
            <a:lvl4pPr marL="1828800" lvl="3" indent="-304800">
              <a:spcBef>
                <a:spcPts val="1600"/>
              </a:spcBef>
              <a:spcAft>
                <a:spcPts val="0"/>
              </a:spcAft>
              <a:buClr>
                <a:srgbClr val="434343"/>
              </a:buClr>
              <a:buSzPts val="1200"/>
              <a:buFont typeface="Roboto Condensed Light"/>
              <a:buAutoNum type="arabicPeriod"/>
              <a:defRPr/>
            </a:lvl4pPr>
            <a:lvl5pPr marL="2286000" lvl="4" indent="-304800">
              <a:spcBef>
                <a:spcPts val="1600"/>
              </a:spcBef>
              <a:spcAft>
                <a:spcPts val="0"/>
              </a:spcAft>
              <a:buClr>
                <a:srgbClr val="434343"/>
              </a:buClr>
              <a:buSzPts val="1200"/>
              <a:buFont typeface="Roboto Condensed Light"/>
              <a:buAutoNum type="alphaLcPeriod"/>
              <a:defRPr/>
            </a:lvl5pPr>
            <a:lvl6pPr marL="2743200" lvl="5" indent="-304800">
              <a:spcBef>
                <a:spcPts val="1600"/>
              </a:spcBef>
              <a:spcAft>
                <a:spcPts val="0"/>
              </a:spcAft>
              <a:buClr>
                <a:srgbClr val="434343"/>
              </a:buClr>
              <a:buSzPts val="1200"/>
              <a:buFont typeface="Roboto Condensed Light"/>
              <a:buAutoNum type="romanLcPeriod"/>
              <a:defRPr/>
            </a:lvl6pPr>
            <a:lvl7pPr marL="3200400" lvl="6" indent="-304800">
              <a:spcBef>
                <a:spcPts val="1600"/>
              </a:spcBef>
              <a:spcAft>
                <a:spcPts val="0"/>
              </a:spcAft>
              <a:buClr>
                <a:srgbClr val="434343"/>
              </a:buClr>
              <a:buSzPts val="1200"/>
              <a:buFont typeface="Roboto Condensed Light"/>
              <a:buAutoNum type="arabicPeriod"/>
              <a:defRPr/>
            </a:lvl7pPr>
            <a:lvl8pPr marL="3657600" lvl="7" indent="-304800">
              <a:spcBef>
                <a:spcPts val="1600"/>
              </a:spcBef>
              <a:spcAft>
                <a:spcPts val="0"/>
              </a:spcAft>
              <a:buClr>
                <a:srgbClr val="434343"/>
              </a:buClr>
              <a:buSzPts val="1200"/>
              <a:buFont typeface="Roboto Condensed Light"/>
              <a:buAutoNum type="alphaLcPeriod"/>
              <a:defRPr/>
            </a:lvl8pPr>
            <a:lvl9pPr marL="4114800" lvl="8" indent="-304800">
              <a:spcBef>
                <a:spcPts val="1600"/>
              </a:spcBef>
              <a:spcAft>
                <a:spcPts val="160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35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BLANK_23">
    <p:bg>
      <p:bgPr>
        <a:solidFill>
          <a:schemeClr val="lt1"/>
        </a:solidFill>
        <a:effectLst/>
      </p:bgPr>
    </p:bg>
    <p:spTree>
      <p:nvGrpSpPr>
        <p:cNvPr id="1" name="Shape 352"/>
        <p:cNvGrpSpPr/>
        <p:nvPr/>
      </p:nvGrpSpPr>
      <p:grpSpPr>
        <a:xfrm>
          <a:off x="0" y="0"/>
          <a:ext cx="0" cy="0"/>
          <a:chOff x="0" y="0"/>
          <a:chExt cx="0" cy="0"/>
        </a:xfrm>
      </p:grpSpPr>
      <p:cxnSp>
        <p:nvCxnSpPr>
          <p:cNvPr id="353" name="Google Shape;353;p49"/>
          <p:cNvCxnSpPr/>
          <p:nvPr/>
        </p:nvCxnSpPr>
        <p:spPr>
          <a:xfrm rot="10800000">
            <a:off x="713175" y="269100"/>
            <a:ext cx="7729800" cy="0"/>
          </a:xfrm>
          <a:prstGeom prst="straightConnector1">
            <a:avLst/>
          </a:prstGeom>
          <a:noFill/>
          <a:ln w="9525" cap="flat" cmpd="sng">
            <a:solidFill>
              <a:schemeClr val="dk1"/>
            </a:solidFill>
            <a:prstDash val="solid"/>
            <a:round/>
            <a:headEnd type="none" w="med" len="med"/>
            <a:tailEnd type="none" w="med" len="med"/>
          </a:ln>
        </p:spPr>
      </p:cxnSp>
      <p:cxnSp>
        <p:nvCxnSpPr>
          <p:cNvPr id="354" name="Google Shape;354;p49"/>
          <p:cNvCxnSpPr/>
          <p:nvPr/>
        </p:nvCxnSpPr>
        <p:spPr>
          <a:xfrm>
            <a:off x="713175" y="4874250"/>
            <a:ext cx="7723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89350"/>
            <a:ext cx="7704000" cy="572700"/>
          </a:xfrm>
          <a:prstGeom prst="rect">
            <a:avLst/>
          </a:prstGeom>
          <a:noFill/>
          <a:ln>
            <a:noFill/>
          </a:ln>
        </p:spPr>
        <p:txBody>
          <a:bodyPr spcFirstLastPara="1" wrap="square" lIns="0" tIns="0" rIns="0" bIns="0" anchor="ctr" anchorCtr="0">
            <a:noAutofit/>
          </a:bodyPr>
          <a:lstStyle>
            <a:lvl1pPr lvl="0">
              <a:spcBef>
                <a:spcPts val="0"/>
              </a:spcBef>
              <a:spcAft>
                <a:spcPts val="0"/>
              </a:spcAft>
              <a:buClr>
                <a:schemeClr val="dk1"/>
              </a:buClr>
              <a:buSzPts val="3000"/>
              <a:buFont typeface="Abhaya Libre"/>
              <a:buNone/>
              <a:defRPr sz="3000" b="1">
                <a:solidFill>
                  <a:schemeClr val="dk1"/>
                </a:solidFill>
                <a:latin typeface="Abhaya Libre"/>
                <a:ea typeface="Abhaya Libre"/>
                <a:cs typeface="Abhaya Libre"/>
                <a:sym typeface="Abhaya Libre"/>
              </a:defRPr>
            </a:lvl1pPr>
            <a:lvl2pPr lvl="1">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2pPr>
            <a:lvl3pPr lvl="2">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3pPr>
            <a:lvl4pPr lvl="3">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4pPr>
            <a:lvl5pPr lvl="4">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5pPr>
            <a:lvl6pPr lvl="5">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6pPr>
            <a:lvl7pPr lvl="6">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7pPr>
            <a:lvl8pPr lvl="7">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8pPr>
            <a:lvl9pPr lvl="8">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9pPr>
          </a:lstStyle>
          <a:p>
            <a:endParaRPr/>
          </a:p>
        </p:txBody>
      </p:sp>
      <p:sp>
        <p:nvSpPr>
          <p:cNvPr id="7" name="Google Shape;7;p1"/>
          <p:cNvSpPr txBox="1">
            <a:spLocks noGrp="1"/>
          </p:cNvSpPr>
          <p:nvPr>
            <p:ph type="body" idx="1"/>
          </p:nvPr>
        </p:nvSpPr>
        <p:spPr>
          <a:xfrm>
            <a:off x="720000" y="1152475"/>
            <a:ext cx="7704000" cy="3452700"/>
          </a:xfrm>
          <a:prstGeom prst="rect">
            <a:avLst/>
          </a:prstGeom>
          <a:noFill/>
          <a:ln>
            <a:noFill/>
          </a:ln>
        </p:spPr>
        <p:txBody>
          <a:bodyPr spcFirstLastPara="1" wrap="square" lIns="0" tIns="0" rIns="0" bIns="0" anchor="ctr" anchorCtr="0">
            <a:noAutofit/>
          </a:bodyPr>
          <a:lstStyle>
            <a:lvl1pPr marL="457200" lvl="0"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1pPr>
            <a:lvl2pPr marL="914400" lvl="1"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2pPr>
            <a:lvl3pPr marL="1371600" lvl="2"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3pPr>
            <a:lvl4pPr marL="1828800" lvl="3"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4pPr>
            <a:lvl5pPr marL="2286000" lvl="4"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5pPr>
            <a:lvl6pPr marL="2743200" lvl="5"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6pPr>
            <a:lvl7pPr marL="3200400" lvl="6"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7pPr>
            <a:lvl8pPr marL="3657600" lvl="7"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8pPr>
            <a:lvl9pPr marL="4114800" lvl="8" indent="-330200">
              <a:lnSpc>
                <a:spcPct val="115000"/>
              </a:lnSpc>
              <a:spcBef>
                <a:spcPts val="1600"/>
              </a:spcBef>
              <a:spcAft>
                <a:spcPts val="1600"/>
              </a:spcAft>
              <a:buClr>
                <a:schemeClr val="dk1"/>
              </a:buClr>
              <a:buSzPts val="1600"/>
              <a:buFont typeface="Nanum Gothic"/>
              <a:buChar char="■"/>
              <a:defRPr sz="1600">
                <a:solidFill>
                  <a:schemeClr val="dk1"/>
                </a:solidFill>
                <a:latin typeface="Nanum Gothic"/>
                <a:ea typeface="Nanum Gothic"/>
                <a:cs typeface="Nanum Gothic"/>
                <a:sym typeface="Nanum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94" r:id="rId4"/>
    <p:sldLayoutId id="2147483695"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6"/>
        <p:cNvGrpSpPr/>
        <p:nvPr/>
      </p:nvGrpSpPr>
      <p:grpSpPr>
        <a:xfrm>
          <a:off x="0" y="0"/>
          <a:ext cx="0" cy="0"/>
          <a:chOff x="0" y="0"/>
          <a:chExt cx="0" cy="0"/>
        </a:xfrm>
      </p:grpSpPr>
      <p:sp>
        <p:nvSpPr>
          <p:cNvPr id="368" name="Google Shape;368;p54"/>
          <p:cNvSpPr txBox="1">
            <a:spLocks noGrp="1"/>
          </p:cNvSpPr>
          <p:nvPr>
            <p:ph type="ctrTitle"/>
          </p:nvPr>
        </p:nvSpPr>
        <p:spPr>
          <a:xfrm>
            <a:off x="1371600" y="1657350"/>
            <a:ext cx="6400800" cy="1463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3600" dirty="0"/>
              <a:t>Hotel Reservation Data Analysis</a:t>
            </a:r>
            <a:endParaRPr sz="3600" dirty="0">
              <a:solidFill>
                <a:schemeClr val="dk2"/>
              </a:solidFill>
            </a:endParaRPr>
          </a:p>
        </p:txBody>
      </p:sp>
      <p:sp>
        <p:nvSpPr>
          <p:cNvPr id="370" name="Google Shape;370;p54"/>
          <p:cNvSpPr txBox="1">
            <a:spLocks noGrp="1"/>
          </p:cNvSpPr>
          <p:nvPr>
            <p:ph type="ctrTitle"/>
          </p:nvPr>
        </p:nvSpPr>
        <p:spPr>
          <a:xfrm>
            <a:off x="7699375" y="198150"/>
            <a:ext cx="731400" cy="1419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sz="800">
                <a:solidFill>
                  <a:schemeClr val="dk2"/>
                </a:solidFill>
              </a:rPr>
              <a:t>HOTEL CHAIN</a:t>
            </a:r>
            <a:endParaRPr sz="800">
              <a:solidFill>
                <a:schemeClr val="dk2"/>
              </a:solidFill>
            </a:endParaRPr>
          </a:p>
        </p:txBody>
      </p:sp>
      <p:cxnSp>
        <p:nvCxnSpPr>
          <p:cNvPr id="371" name="Google Shape;371;p54"/>
          <p:cNvCxnSpPr>
            <a:stCxn id="370" idx="1"/>
          </p:cNvCxnSpPr>
          <p:nvPr/>
        </p:nvCxnSpPr>
        <p:spPr>
          <a:xfrm rot="10800000">
            <a:off x="713275" y="269100"/>
            <a:ext cx="6986100" cy="0"/>
          </a:xfrm>
          <a:prstGeom prst="straightConnector1">
            <a:avLst/>
          </a:prstGeom>
          <a:noFill/>
          <a:ln w="9525" cap="flat" cmpd="sng">
            <a:solidFill>
              <a:schemeClr val="dk2"/>
            </a:solidFill>
            <a:prstDash val="solid"/>
            <a:round/>
            <a:headEnd type="none" w="med" len="med"/>
            <a:tailEnd type="none" w="med" len="med"/>
          </a:ln>
        </p:spPr>
      </p:cxnSp>
      <p:sp>
        <p:nvSpPr>
          <p:cNvPr id="372" name="Google Shape;372;p54"/>
          <p:cNvSpPr txBox="1">
            <a:spLocks noGrp="1"/>
          </p:cNvSpPr>
          <p:nvPr>
            <p:ph type="ctrTitle"/>
          </p:nvPr>
        </p:nvSpPr>
        <p:spPr>
          <a:xfrm>
            <a:off x="713225" y="4803300"/>
            <a:ext cx="731400" cy="141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800" dirty="0">
                <a:solidFill>
                  <a:schemeClr val="dk2"/>
                </a:solidFill>
              </a:rPr>
              <a:t>SINCE </a:t>
            </a:r>
            <a:r>
              <a:rPr lang="en" sz="800" dirty="0"/>
              <a:t>2015</a:t>
            </a:r>
            <a:endParaRPr sz="800" dirty="0">
              <a:solidFill>
                <a:schemeClr val="dk2"/>
              </a:solidFill>
            </a:endParaRPr>
          </a:p>
        </p:txBody>
      </p:sp>
      <p:cxnSp>
        <p:nvCxnSpPr>
          <p:cNvPr id="373" name="Google Shape;373;p54"/>
          <p:cNvCxnSpPr>
            <a:stCxn id="372" idx="3"/>
          </p:cNvCxnSpPr>
          <p:nvPr/>
        </p:nvCxnSpPr>
        <p:spPr>
          <a:xfrm>
            <a:off x="1444625" y="4874250"/>
            <a:ext cx="69843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D5D04-F30A-7137-D812-21F781E0566E}"/>
              </a:ext>
            </a:extLst>
          </p:cNvPr>
          <p:cNvSpPr>
            <a:spLocks noGrp="1"/>
          </p:cNvSpPr>
          <p:nvPr>
            <p:ph type="title"/>
          </p:nvPr>
        </p:nvSpPr>
        <p:spPr/>
        <p:txBody>
          <a:bodyPr/>
          <a:lstStyle/>
          <a:p>
            <a:r>
              <a:rPr lang="en-US" dirty="0"/>
              <a:t>Average price - Type of meal</a:t>
            </a:r>
          </a:p>
        </p:txBody>
      </p:sp>
      <p:sp>
        <p:nvSpPr>
          <p:cNvPr id="3" name="Text Placeholder 2">
            <a:extLst>
              <a:ext uri="{FF2B5EF4-FFF2-40B4-BE49-F238E27FC236}">
                <a16:creationId xmlns:a16="http://schemas.microsoft.com/office/drawing/2014/main" id="{DF09EFC2-BE10-A9B4-5788-DD5DAF843C3A}"/>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D8BEA306-B35C-A67A-CB60-4337B21B3CA6}"/>
              </a:ext>
            </a:extLst>
          </p:cNvPr>
          <p:cNvPicPr>
            <a:picLocks noChangeAspect="1"/>
          </p:cNvPicPr>
          <p:nvPr/>
        </p:nvPicPr>
        <p:blipFill>
          <a:blip r:embed="rId2"/>
          <a:stretch>
            <a:fillRect/>
          </a:stretch>
        </p:blipFill>
        <p:spPr>
          <a:xfrm>
            <a:off x="716116" y="1072825"/>
            <a:ext cx="7707884" cy="3530400"/>
          </a:xfrm>
          <a:prstGeom prst="rect">
            <a:avLst/>
          </a:prstGeom>
        </p:spPr>
      </p:pic>
    </p:spTree>
    <p:extLst>
      <p:ext uri="{BB962C8B-B14F-4D97-AF65-F5344CB8AC3E}">
        <p14:creationId xmlns:p14="http://schemas.microsoft.com/office/powerpoint/2010/main" val="37741664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35BFA-13C7-4499-D166-C161EB26B473}"/>
              </a:ext>
            </a:extLst>
          </p:cNvPr>
          <p:cNvSpPr>
            <a:spLocks noGrp="1"/>
          </p:cNvSpPr>
          <p:nvPr>
            <p:ph type="title"/>
          </p:nvPr>
        </p:nvSpPr>
        <p:spPr/>
        <p:txBody>
          <a:bodyPr/>
          <a:lstStyle/>
          <a:p>
            <a:r>
              <a:rPr lang="en-US" dirty="0"/>
              <a:t>Number of adults – Average days</a:t>
            </a:r>
          </a:p>
        </p:txBody>
      </p:sp>
      <p:pic>
        <p:nvPicPr>
          <p:cNvPr id="5" name="Picture 4">
            <a:extLst>
              <a:ext uri="{FF2B5EF4-FFF2-40B4-BE49-F238E27FC236}">
                <a16:creationId xmlns:a16="http://schemas.microsoft.com/office/drawing/2014/main" id="{6CCDEC10-5797-2CCA-77E8-5196622F2483}"/>
              </a:ext>
            </a:extLst>
          </p:cNvPr>
          <p:cNvPicPr>
            <a:picLocks noChangeAspect="1"/>
          </p:cNvPicPr>
          <p:nvPr/>
        </p:nvPicPr>
        <p:blipFill>
          <a:blip r:embed="rId2"/>
          <a:stretch>
            <a:fillRect/>
          </a:stretch>
        </p:blipFill>
        <p:spPr>
          <a:xfrm>
            <a:off x="4521600" y="1072825"/>
            <a:ext cx="4500000" cy="3530399"/>
          </a:xfrm>
          <a:prstGeom prst="rect">
            <a:avLst/>
          </a:prstGeom>
        </p:spPr>
      </p:pic>
      <p:sp>
        <p:nvSpPr>
          <p:cNvPr id="6" name="Rectangle 1">
            <a:extLst>
              <a:ext uri="{FF2B5EF4-FFF2-40B4-BE49-F238E27FC236}">
                <a16:creationId xmlns:a16="http://schemas.microsoft.com/office/drawing/2014/main" id="{354CB969-7013-A23D-A9A9-97B85EC1CD0B}"/>
              </a:ext>
            </a:extLst>
          </p:cNvPr>
          <p:cNvSpPr>
            <a:spLocks noGrp="1" noChangeArrowheads="1"/>
          </p:cNvSpPr>
          <p:nvPr>
            <p:ph type="body" idx="1"/>
          </p:nvPr>
        </p:nvSpPr>
        <p:spPr bwMode="auto">
          <a:xfrm>
            <a:off x="72000" y="1406863"/>
            <a:ext cx="4500000"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200" b="0" i="0" u="none" strike="noStrike" cap="none" normalizeH="0" baseline="0" dirty="0">
                <a:ln>
                  <a:noFill/>
                </a:ln>
                <a:solidFill>
                  <a:schemeClr val="tx1"/>
                </a:solidFill>
                <a:effectLst/>
                <a:latin typeface="Arial" panose="020B0604020202020204" pitchFamily="34" charset="0"/>
              </a:rPr>
              <a:t>From the bar plot of the number of adults and average days, the key insights are:</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200" b="0" i="0" u="none" strike="noStrike" cap="none" normalizeH="0" baseline="0" dirty="0">
                <a:ln>
                  <a:noFill/>
                </a:ln>
                <a:solidFill>
                  <a:schemeClr val="tx1"/>
                </a:solidFill>
                <a:effectLst/>
                <a:latin typeface="Arial" panose="020B0604020202020204" pitchFamily="34" charset="0"/>
              </a:rPr>
              <a:t>    Solo travelers (1 adult): These bookings have the shortest average stay of around 2.5 days, likely due to the nature of quick business trips or short getaways.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200" b="0" i="0" u="none" strike="noStrike" cap="none" normalizeH="0" baseline="0" dirty="0">
                <a:ln>
                  <a:noFill/>
                </a:ln>
                <a:solidFill>
                  <a:schemeClr val="tx1"/>
                </a:solidFill>
                <a:effectLst/>
                <a:latin typeface="Arial" panose="020B0604020202020204" pitchFamily="34" charset="0"/>
              </a:rPr>
              <a:t>    Groups of 2 adults: These bookings have a moderate average stay of about 3 days, common for couples or friends traveling together.</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200" b="0" i="0" u="none" strike="noStrike" cap="none" normalizeH="0" baseline="0" dirty="0">
                <a:ln>
                  <a:noFill/>
                </a:ln>
                <a:solidFill>
                  <a:schemeClr val="tx1"/>
                </a:solidFill>
                <a:effectLst/>
                <a:latin typeface="Arial" panose="020B0604020202020204" pitchFamily="34" charset="0"/>
              </a:rPr>
              <a:t>    Groups of 3 adults: These bookings have a slightly higher average stay, suggesting that larger groups might stay longer due to shared expenses and more planned activities.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200" b="0" i="0" u="none" strike="noStrike" cap="none" normalizeH="0" baseline="0" dirty="0">
                <a:ln>
                  <a:noFill/>
                </a:ln>
                <a:solidFill>
                  <a:schemeClr val="tx1"/>
                </a:solidFill>
                <a:effectLst/>
                <a:latin typeface="Arial" panose="020B0604020202020204" pitchFamily="34" charset="0"/>
              </a:rPr>
              <a:t>    Groups of 4 adults: These bookings also have a moderate average stay, similar to groups of 2 adults, indicating a trend towards shorter, practical stays.</a:t>
            </a:r>
          </a:p>
        </p:txBody>
      </p:sp>
    </p:spTree>
    <p:extLst>
      <p:ext uri="{BB962C8B-B14F-4D97-AF65-F5344CB8AC3E}">
        <p14:creationId xmlns:p14="http://schemas.microsoft.com/office/powerpoint/2010/main" val="1760509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2260D-2495-65E3-B96D-A0A933715D16}"/>
              </a:ext>
            </a:extLst>
          </p:cNvPr>
          <p:cNvSpPr>
            <a:spLocks noGrp="1"/>
          </p:cNvSpPr>
          <p:nvPr>
            <p:ph type="title"/>
          </p:nvPr>
        </p:nvSpPr>
        <p:spPr/>
        <p:txBody>
          <a:bodyPr/>
          <a:lstStyle/>
          <a:p>
            <a:r>
              <a:rPr lang="en-US" dirty="0"/>
              <a:t>Number of Children – Average days</a:t>
            </a:r>
          </a:p>
        </p:txBody>
      </p:sp>
      <p:sp>
        <p:nvSpPr>
          <p:cNvPr id="3" name="Text Placeholder 2">
            <a:extLst>
              <a:ext uri="{FF2B5EF4-FFF2-40B4-BE49-F238E27FC236}">
                <a16:creationId xmlns:a16="http://schemas.microsoft.com/office/drawing/2014/main" id="{41EFC305-40EA-55BB-AAD3-9DDC64DC8CA2}"/>
              </a:ext>
            </a:extLst>
          </p:cNvPr>
          <p:cNvSpPr>
            <a:spLocks noGrp="1"/>
          </p:cNvSpPr>
          <p:nvPr>
            <p:ph type="body" idx="1"/>
          </p:nvPr>
        </p:nvSpPr>
        <p:spPr>
          <a:xfrm>
            <a:off x="720000" y="1072825"/>
            <a:ext cx="3931200" cy="3530400"/>
          </a:xfrm>
        </p:spPr>
        <p:txBody>
          <a:bodyPr/>
          <a:lstStyle/>
          <a:p>
            <a:pPr marL="152400" indent="0">
              <a:buNone/>
            </a:pPr>
            <a:r>
              <a:rPr lang="en-US" sz="1200" dirty="0">
                <a:latin typeface="Arial" panose="020B0604020202020204" pitchFamily="34" charset="0"/>
                <a:cs typeface="Arial" panose="020B0604020202020204" pitchFamily="34" charset="0"/>
              </a:rPr>
              <a:t>From the bar plot of the number of children and average days, the key insights are:</a:t>
            </a:r>
          </a:p>
          <a:p>
            <a:endParaRPr lang="en-US" sz="1200" dirty="0">
              <a:latin typeface="Arial" panose="020B0604020202020204" pitchFamily="34" charset="0"/>
              <a:cs typeface="Arial" panose="020B0604020202020204" pitchFamily="34" charset="0"/>
            </a:endParaRPr>
          </a:p>
          <a:p>
            <a:pPr marL="152400" indent="0">
              <a:buNone/>
            </a:pPr>
            <a:r>
              <a:rPr lang="en-US" sz="1200" dirty="0">
                <a:latin typeface="Arial" panose="020B0604020202020204" pitchFamily="34" charset="0"/>
                <a:cs typeface="Arial" panose="020B0604020202020204" pitchFamily="34" charset="0"/>
              </a:rPr>
              <a:t>    One Child (1 child): Families with one child show a slightly longer average stay of around 3.5 days. This might indicate that small families are likely to stay a bit longer, possibly for short vacations or weekend getaways.</a:t>
            </a:r>
          </a:p>
          <a:p>
            <a:pPr marL="152400" indent="0">
              <a:buNone/>
            </a:pPr>
            <a:r>
              <a:rPr lang="en-US" sz="1200" dirty="0">
                <a:latin typeface="Arial" panose="020B0604020202020204" pitchFamily="34" charset="0"/>
                <a:cs typeface="Arial" panose="020B0604020202020204" pitchFamily="34" charset="0"/>
              </a:rPr>
              <a:t>    Two or More Children (2+ children): The trend for families with two or more children shows a further increase in the average stay duration. These families might be planning more extended vacations, making the most of their travel to accommodate the needs and activities for their children.</a:t>
            </a:r>
          </a:p>
        </p:txBody>
      </p:sp>
      <p:pic>
        <p:nvPicPr>
          <p:cNvPr id="5" name="Picture 4">
            <a:extLst>
              <a:ext uri="{FF2B5EF4-FFF2-40B4-BE49-F238E27FC236}">
                <a16:creationId xmlns:a16="http://schemas.microsoft.com/office/drawing/2014/main" id="{69D41DDE-96DC-4024-F8E2-651053311F7A}"/>
              </a:ext>
            </a:extLst>
          </p:cNvPr>
          <p:cNvPicPr>
            <a:picLocks noChangeAspect="1"/>
          </p:cNvPicPr>
          <p:nvPr/>
        </p:nvPicPr>
        <p:blipFill>
          <a:blip r:embed="rId2"/>
          <a:stretch>
            <a:fillRect/>
          </a:stretch>
        </p:blipFill>
        <p:spPr>
          <a:xfrm>
            <a:off x="4651200" y="1072826"/>
            <a:ext cx="4437944" cy="3530400"/>
          </a:xfrm>
          <a:prstGeom prst="rect">
            <a:avLst/>
          </a:prstGeom>
        </p:spPr>
      </p:pic>
    </p:spTree>
    <p:extLst>
      <p:ext uri="{BB962C8B-B14F-4D97-AF65-F5344CB8AC3E}">
        <p14:creationId xmlns:p14="http://schemas.microsoft.com/office/powerpoint/2010/main" val="38896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A865F-88BE-E266-42BE-23476D6E457A}"/>
              </a:ext>
            </a:extLst>
          </p:cNvPr>
          <p:cNvSpPr>
            <a:spLocks noGrp="1"/>
          </p:cNvSpPr>
          <p:nvPr>
            <p:ph type="title"/>
          </p:nvPr>
        </p:nvSpPr>
        <p:spPr/>
        <p:txBody>
          <a:bodyPr/>
          <a:lstStyle/>
          <a:p>
            <a:r>
              <a:rPr lang="en-US" dirty="0"/>
              <a:t>Total days - Car parking space</a:t>
            </a:r>
          </a:p>
        </p:txBody>
      </p:sp>
      <p:sp>
        <p:nvSpPr>
          <p:cNvPr id="3" name="Text Placeholder 2">
            <a:extLst>
              <a:ext uri="{FF2B5EF4-FFF2-40B4-BE49-F238E27FC236}">
                <a16:creationId xmlns:a16="http://schemas.microsoft.com/office/drawing/2014/main" id="{F2AF607B-A32E-E723-D7DB-2E946ABFF05B}"/>
              </a:ext>
            </a:extLst>
          </p:cNvPr>
          <p:cNvSpPr>
            <a:spLocks noGrp="1"/>
          </p:cNvSpPr>
          <p:nvPr>
            <p:ph type="body" idx="1"/>
          </p:nvPr>
        </p:nvSpPr>
        <p:spPr>
          <a:xfrm>
            <a:off x="441706" y="1125406"/>
            <a:ext cx="3852000" cy="3502172"/>
          </a:xfrm>
        </p:spPr>
        <p:txBody>
          <a:bodyPr/>
          <a:lstStyle/>
          <a:p>
            <a:r>
              <a:rPr lang="en-US" b="1" dirty="0"/>
              <a:t>Peak at 1 Day: </a:t>
            </a:r>
            <a:r>
              <a:rPr lang="en-US" dirty="0"/>
              <a:t>The car parking space usage is highest when the total days are 1, suggesting that the parking space is most frequently used for shorter durations.</a:t>
            </a:r>
          </a:p>
          <a:p>
            <a:r>
              <a:rPr lang="en-US" b="1" dirty="0"/>
              <a:t>Decreasing Trend: </a:t>
            </a:r>
            <a:r>
              <a:rPr lang="en-US" dirty="0"/>
              <a:t>There is a general decreasing trend in car parking space usage as the total days increase up to about 10 days</a:t>
            </a:r>
          </a:p>
          <a:p>
            <a:r>
              <a:rPr lang="en-US" b="1" dirty="0"/>
              <a:t>Outliers at Higher Days: </a:t>
            </a:r>
            <a:r>
              <a:rPr lang="en-US" dirty="0"/>
              <a:t>There are noticeable peaks at 14 and 15 days, indicating unusual usage patterns or potential outliers.</a:t>
            </a:r>
          </a:p>
          <a:p>
            <a:pPr marL="152400" indent="0">
              <a:buNone/>
            </a:pPr>
            <a:endParaRPr lang="en-US" dirty="0"/>
          </a:p>
          <a:p>
            <a:pPr marL="152400" indent="0">
              <a:buNone/>
            </a:pPr>
            <a:r>
              <a:rPr lang="en-US" b="1" dirty="0"/>
              <a:t>Benefits:</a:t>
            </a:r>
          </a:p>
          <a:p>
            <a:pPr marL="152400" indent="0">
              <a:buNone/>
            </a:pPr>
            <a:r>
              <a:rPr lang="en-US" i="1" dirty="0"/>
              <a:t>Resource Allocation: </a:t>
            </a:r>
            <a:r>
              <a:rPr lang="en-US" dirty="0"/>
              <a:t>This information can help in better managing and allocating parking resources. For example, knowing that short-term parking is more common, more resources can be allocated for short-term parking spaces.</a:t>
            </a:r>
          </a:p>
          <a:p>
            <a:pPr marL="152400" indent="0">
              <a:buNone/>
            </a:pPr>
            <a:endParaRPr lang="en-US" i="1" dirty="0"/>
          </a:p>
          <a:p>
            <a:pPr marL="152400" indent="0">
              <a:buNone/>
            </a:pPr>
            <a:r>
              <a:rPr lang="en-US" i="1" dirty="0"/>
              <a:t>Pricing Strategy: </a:t>
            </a:r>
            <a:r>
              <a:rPr lang="en-US" dirty="0"/>
              <a:t>This data can inform pricing strategies. If short-term parking is more popular, dynamic pricing can be applied to maximize revenue while managing demand.</a:t>
            </a:r>
          </a:p>
        </p:txBody>
      </p:sp>
      <p:pic>
        <p:nvPicPr>
          <p:cNvPr id="5" name="Picture 4">
            <a:extLst>
              <a:ext uri="{FF2B5EF4-FFF2-40B4-BE49-F238E27FC236}">
                <a16:creationId xmlns:a16="http://schemas.microsoft.com/office/drawing/2014/main" id="{26B67BCB-ED61-037D-22A5-BEFD0ED7FB07}"/>
              </a:ext>
            </a:extLst>
          </p:cNvPr>
          <p:cNvPicPr>
            <a:picLocks noChangeAspect="1"/>
          </p:cNvPicPr>
          <p:nvPr/>
        </p:nvPicPr>
        <p:blipFill>
          <a:blip r:embed="rId2"/>
          <a:stretch>
            <a:fillRect/>
          </a:stretch>
        </p:blipFill>
        <p:spPr>
          <a:xfrm>
            <a:off x="4572000" y="1075695"/>
            <a:ext cx="3909068" cy="3551883"/>
          </a:xfrm>
          <a:prstGeom prst="rect">
            <a:avLst/>
          </a:prstGeom>
        </p:spPr>
      </p:pic>
    </p:spTree>
    <p:extLst>
      <p:ext uri="{BB962C8B-B14F-4D97-AF65-F5344CB8AC3E}">
        <p14:creationId xmlns:p14="http://schemas.microsoft.com/office/powerpoint/2010/main" val="3609329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36819-D9F9-AD3D-C261-DC353AD77BE4}"/>
              </a:ext>
            </a:extLst>
          </p:cNvPr>
          <p:cNvSpPr>
            <a:spLocks noGrp="1"/>
          </p:cNvSpPr>
          <p:nvPr>
            <p:ph type="title"/>
          </p:nvPr>
        </p:nvSpPr>
        <p:spPr/>
        <p:txBody>
          <a:bodyPr/>
          <a:lstStyle/>
          <a:p>
            <a:r>
              <a:rPr lang="en-US" dirty="0"/>
              <a:t>Average-price Distribution</a:t>
            </a:r>
          </a:p>
        </p:txBody>
      </p:sp>
      <p:sp>
        <p:nvSpPr>
          <p:cNvPr id="3" name="Text Placeholder 2">
            <a:extLst>
              <a:ext uri="{FF2B5EF4-FFF2-40B4-BE49-F238E27FC236}">
                <a16:creationId xmlns:a16="http://schemas.microsoft.com/office/drawing/2014/main" id="{F3807500-4EE9-1773-FC74-CCEF06218FB7}"/>
              </a:ext>
            </a:extLst>
          </p:cNvPr>
          <p:cNvSpPr>
            <a:spLocks noGrp="1"/>
          </p:cNvSpPr>
          <p:nvPr>
            <p:ph type="body" idx="1"/>
          </p:nvPr>
        </p:nvSpPr>
        <p:spPr>
          <a:xfrm>
            <a:off x="472591" y="1373915"/>
            <a:ext cx="4137836" cy="2891547"/>
          </a:xfrm>
        </p:spPr>
        <p:txBody>
          <a:bodyPr/>
          <a:lstStyle/>
          <a:p>
            <a:pPr marL="152400" indent="0">
              <a:buNone/>
            </a:pPr>
            <a:r>
              <a:rPr lang="en-US" b="1" dirty="0"/>
              <a:t>Right-Skewed Distribution: </a:t>
            </a:r>
            <a:r>
              <a:rPr lang="en-US" dirty="0"/>
              <a:t>The distribution of the average price is highly right-skewed, indicating that most of the prices are concentrated on the lower end of the scale with a long tail extending to the higher prices.</a:t>
            </a:r>
          </a:p>
          <a:p>
            <a:pPr marL="152400" indent="0">
              <a:buNone/>
            </a:pPr>
            <a:endParaRPr lang="en-US" dirty="0"/>
          </a:p>
          <a:p>
            <a:pPr marL="152400" indent="0">
              <a:buNone/>
            </a:pPr>
            <a:r>
              <a:rPr lang="en-US" b="1" dirty="0"/>
              <a:t>Benefits:</a:t>
            </a:r>
          </a:p>
          <a:p>
            <a:pPr marL="152400" indent="0">
              <a:buNone/>
            </a:pPr>
            <a:r>
              <a:rPr lang="en-US" i="1" dirty="0"/>
              <a:t>Understanding Pricing Trends: </a:t>
            </a:r>
            <a:r>
              <a:rPr lang="en-US" dirty="0"/>
              <a:t>This visualization helps in understanding the pricing trends and the range within which most of the prices fall. This can be beneficial for businesses to set competitive prices.</a:t>
            </a:r>
          </a:p>
          <a:p>
            <a:pPr marL="152400" indent="0">
              <a:buNone/>
            </a:pPr>
            <a:r>
              <a:rPr lang="en-US" i="1" dirty="0"/>
              <a:t>Identifying Outliers: </a:t>
            </a:r>
            <a:r>
              <a:rPr lang="en-US" dirty="0"/>
              <a:t>The presence of outliers can indicate anomalies or special cases that might require further investigation. </a:t>
            </a:r>
          </a:p>
          <a:p>
            <a:pPr marL="152400" indent="0">
              <a:buNone/>
            </a:pPr>
            <a:r>
              <a:rPr lang="en-US" i="1" dirty="0"/>
              <a:t>Target Marketing: </a:t>
            </a:r>
            <a:r>
              <a:rPr lang="en-US" dirty="0"/>
              <a:t>Marketing efforts can be more effectively targeted knowing the most common price points. Promotions and discounts can be strategized around the most common price ranges to maximize customer engagement.</a:t>
            </a:r>
          </a:p>
        </p:txBody>
      </p:sp>
      <p:pic>
        <p:nvPicPr>
          <p:cNvPr id="5" name="Picture 4">
            <a:extLst>
              <a:ext uri="{FF2B5EF4-FFF2-40B4-BE49-F238E27FC236}">
                <a16:creationId xmlns:a16="http://schemas.microsoft.com/office/drawing/2014/main" id="{987FC26B-90C0-CC3F-09ED-F32E9873EFF2}"/>
              </a:ext>
            </a:extLst>
          </p:cNvPr>
          <p:cNvPicPr>
            <a:picLocks noChangeAspect="1"/>
          </p:cNvPicPr>
          <p:nvPr/>
        </p:nvPicPr>
        <p:blipFill>
          <a:blip r:embed="rId2"/>
          <a:stretch>
            <a:fillRect/>
          </a:stretch>
        </p:blipFill>
        <p:spPr>
          <a:xfrm>
            <a:off x="4857836" y="1036154"/>
            <a:ext cx="3566164" cy="3567071"/>
          </a:xfrm>
          <a:prstGeom prst="rect">
            <a:avLst/>
          </a:prstGeom>
        </p:spPr>
      </p:pic>
    </p:spTree>
    <p:extLst>
      <p:ext uri="{BB962C8B-B14F-4D97-AF65-F5344CB8AC3E}">
        <p14:creationId xmlns:p14="http://schemas.microsoft.com/office/powerpoint/2010/main" val="18429434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B574B-0519-17ED-7330-FC9D94D257D5}"/>
              </a:ext>
            </a:extLst>
          </p:cNvPr>
          <p:cNvSpPr>
            <a:spLocks noGrp="1"/>
          </p:cNvSpPr>
          <p:nvPr>
            <p:ph type="title"/>
          </p:nvPr>
        </p:nvSpPr>
        <p:spPr/>
        <p:txBody>
          <a:bodyPr/>
          <a:lstStyle/>
          <a:p>
            <a:r>
              <a:rPr lang="en-US" dirty="0"/>
              <a:t>Room type – Average days</a:t>
            </a:r>
          </a:p>
        </p:txBody>
      </p:sp>
      <p:sp>
        <p:nvSpPr>
          <p:cNvPr id="3" name="Text Placeholder 2">
            <a:extLst>
              <a:ext uri="{FF2B5EF4-FFF2-40B4-BE49-F238E27FC236}">
                <a16:creationId xmlns:a16="http://schemas.microsoft.com/office/drawing/2014/main" id="{997EFCBF-8C6F-CF6C-F485-C606DD0D5A7E}"/>
              </a:ext>
            </a:extLst>
          </p:cNvPr>
          <p:cNvSpPr>
            <a:spLocks noGrp="1"/>
          </p:cNvSpPr>
          <p:nvPr>
            <p:ph type="body" idx="1"/>
          </p:nvPr>
        </p:nvSpPr>
        <p:spPr>
          <a:xfrm>
            <a:off x="720000" y="1072825"/>
            <a:ext cx="3904742" cy="3530400"/>
          </a:xfrm>
        </p:spPr>
        <p:txBody>
          <a:bodyPr/>
          <a:lstStyle/>
          <a:p>
            <a:pPr marL="152400" indent="0">
              <a:buNone/>
            </a:pPr>
            <a:r>
              <a:rPr lang="en-US" dirty="0"/>
              <a:t>For the room type and average days of stay, Room 3 tends to have the lowest price. This could be because guests booking Room 3 are often looking for a short, budget-friendly vacation of 2 or 3 days, minimizing their expenses. Room 3 might offer lesser quality or features, prompting guests to prefer shorter stays rather than longer ones.</a:t>
            </a:r>
          </a:p>
        </p:txBody>
      </p:sp>
      <p:pic>
        <p:nvPicPr>
          <p:cNvPr id="5" name="Picture 4">
            <a:extLst>
              <a:ext uri="{FF2B5EF4-FFF2-40B4-BE49-F238E27FC236}">
                <a16:creationId xmlns:a16="http://schemas.microsoft.com/office/drawing/2014/main" id="{FD288471-8582-68A7-7BF5-BF3415E0AAA4}"/>
              </a:ext>
            </a:extLst>
          </p:cNvPr>
          <p:cNvPicPr>
            <a:picLocks noChangeAspect="1"/>
          </p:cNvPicPr>
          <p:nvPr/>
        </p:nvPicPr>
        <p:blipFill>
          <a:blip r:embed="rId2"/>
          <a:stretch>
            <a:fillRect/>
          </a:stretch>
        </p:blipFill>
        <p:spPr>
          <a:xfrm>
            <a:off x="4624742" y="1027524"/>
            <a:ext cx="4339257" cy="3621001"/>
          </a:xfrm>
          <a:prstGeom prst="rect">
            <a:avLst/>
          </a:prstGeom>
        </p:spPr>
      </p:pic>
    </p:spTree>
    <p:extLst>
      <p:ext uri="{BB962C8B-B14F-4D97-AF65-F5344CB8AC3E}">
        <p14:creationId xmlns:p14="http://schemas.microsoft.com/office/powerpoint/2010/main" val="4397557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C01D9-422A-E47D-132C-1FFCA5FCE38A}"/>
              </a:ext>
            </a:extLst>
          </p:cNvPr>
          <p:cNvSpPr>
            <a:spLocks noGrp="1"/>
          </p:cNvSpPr>
          <p:nvPr>
            <p:ph type="title"/>
          </p:nvPr>
        </p:nvSpPr>
        <p:spPr/>
        <p:txBody>
          <a:bodyPr/>
          <a:lstStyle/>
          <a:p>
            <a:r>
              <a:rPr lang="en-US" dirty="0"/>
              <a:t>Room type - Repeated</a:t>
            </a:r>
          </a:p>
        </p:txBody>
      </p:sp>
      <p:sp>
        <p:nvSpPr>
          <p:cNvPr id="3" name="Text Placeholder 2">
            <a:extLst>
              <a:ext uri="{FF2B5EF4-FFF2-40B4-BE49-F238E27FC236}">
                <a16:creationId xmlns:a16="http://schemas.microsoft.com/office/drawing/2014/main" id="{82825455-987A-3797-52CA-19ABEBA1BC71}"/>
              </a:ext>
            </a:extLst>
          </p:cNvPr>
          <p:cNvSpPr>
            <a:spLocks noGrp="1"/>
          </p:cNvSpPr>
          <p:nvPr>
            <p:ph type="body" idx="1"/>
          </p:nvPr>
        </p:nvSpPr>
        <p:spPr>
          <a:xfrm>
            <a:off x="331200" y="1022400"/>
            <a:ext cx="3417780" cy="3580825"/>
          </a:xfrm>
        </p:spPr>
        <p:txBody>
          <a:bodyPr/>
          <a:lstStyle/>
          <a:p>
            <a:pPr marL="152400" indent="0">
              <a:buNone/>
            </a:pPr>
            <a:r>
              <a:rPr lang="en-US" sz="1000" dirty="0"/>
              <a:t>From the bar plot of the Room type and Repeated, the key insights are:</a:t>
            </a:r>
          </a:p>
          <a:p>
            <a:endParaRPr lang="en-US" sz="1000" dirty="0"/>
          </a:p>
          <a:p>
            <a:r>
              <a:rPr lang="en-US" sz="1000" dirty="0"/>
              <a:t>Room Type 7: This room type shows the highest probability of repeat bookings. This can be attributed to either its high quality or its many features that keep guests coming back frequently.</a:t>
            </a:r>
          </a:p>
          <a:p>
            <a:endParaRPr lang="en-US" sz="1000" dirty="0"/>
          </a:p>
          <a:p>
            <a:r>
              <a:rPr lang="en-US" sz="1000" dirty="0"/>
              <a:t>Room Type 1,5: These rooms type also shows a relatively high probability of repeat bookings. This suggests that while Room 5 or 1 is frequently chosen for repeat stays, it may be because it is very affordable for its features.</a:t>
            </a:r>
          </a:p>
          <a:p>
            <a:endParaRPr lang="en-US" sz="1000" dirty="0"/>
          </a:p>
          <a:p>
            <a:r>
              <a:rPr lang="en-US" sz="1000" dirty="0"/>
              <a:t>Room Types 2, 3, 4, and 6: These rooms types have the lowest probability of repeat bookings. Room 3, which is known for having the lowest cancellations and lowest booking price, is likely to attract value-seeking guests, which may result in fewer repeat bookings as these guests look for more economical options. Rooms 2, 4 and 6 also show lower repeat booking frequencies, indicating that guests may not find these room types compelling enough to visit again.</a:t>
            </a:r>
          </a:p>
        </p:txBody>
      </p:sp>
      <p:pic>
        <p:nvPicPr>
          <p:cNvPr id="5" name="Picture 4">
            <a:extLst>
              <a:ext uri="{FF2B5EF4-FFF2-40B4-BE49-F238E27FC236}">
                <a16:creationId xmlns:a16="http://schemas.microsoft.com/office/drawing/2014/main" id="{24C42F74-37EF-405F-33D7-7977D18275B1}"/>
              </a:ext>
            </a:extLst>
          </p:cNvPr>
          <p:cNvPicPr>
            <a:picLocks noChangeAspect="1"/>
          </p:cNvPicPr>
          <p:nvPr/>
        </p:nvPicPr>
        <p:blipFill>
          <a:blip r:embed="rId2"/>
          <a:stretch>
            <a:fillRect/>
          </a:stretch>
        </p:blipFill>
        <p:spPr>
          <a:xfrm>
            <a:off x="3878580" y="1072825"/>
            <a:ext cx="4742696" cy="3530400"/>
          </a:xfrm>
          <a:prstGeom prst="rect">
            <a:avLst/>
          </a:prstGeom>
        </p:spPr>
      </p:pic>
    </p:spTree>
    <p:extLst>
      <p:ext uri="{BB962C8B-B14F-4D97-AF65-F5344CB8AC3E}">
        <p14:creationId xmlns:p14="http://schemas.microsoft.com/office/powerpoint/2010/main" val="4616708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2E232-C57F-55A8-A982-15AFB9165BFE}"/>
              </a:ext>
            </a:extLst>
          </p:cNvPr>
          <p:cNvSpPr>
            <a:spLocks noGrp="1"/>
          </p:cNvSpPr>
          <p:nvPr>
            <p:ph type="title"/>
          </p:nvPr>
        </p:nvSpPr>
        <p:spPr/>
        <p:txBody>
          <a:bodyPr/>
          <a:lstStyle/>
          <a:p>
            <a:r>
              <a:rPr lang="en-US" dirty="0"/>
              <a:t>Number of </a:t>
            </a:r>
            <a:r>
              <a:rPr lang="en-US" dirty="0" err="1"/>
              <a:t>resverations</a:t>
            </a:r>
            <a:r>
              <a:rPr lang="en-US" dirty="0"/>
              <a:t> by Year</a:t>
            </a:r>
          </a:p>
        </p:txBody>
      </p:sp>
      <p:sp>
        <p:nvSpPr>
          <p:cNvPr id="3" name="Text Placeholder 2">
            <a:extLst>
              <a:ext uri="{FF2B5EF4-FFF2-40B4-BE49-F238E27FC236}">
                <a16:creationId xmlns:a16="http://schemas.microsoft.com/office/drawing/2014/main" id="{D48124C9-82D4-0CB5-DAF8-86F92D5BC519}"/>
              </a:ext>
            </a:extLst>
          </p:cNvPr>
          <p:cNvSpPr>
            <a:spLocks noGrp="1"/>
          </p:cNvSpPr>
          <p:nvPr>
            <p:ph type="body" idx="1"/>
          </p:nvPr>
        </p:nvSpPr>
        <p:spPr>
          <a:xfrm>
            <a:off x="720000" y="1072825"/>
            <a:ext cx="4096800" cy="3396610"/>
          </a:xfrm>
        </p:spPr>
        <p:txBody>
          <a:bodyPr/>
          <a:lstStyle/>
          <a:p>
            <a:endParaRPr lang="en-US" dirty="0"/>
          </a:p>
        </p:txBody>
      </p:sp>
      <p:pic>
        <p:nvPicPr>
          <p:cNvPr id="5" name="Picture 4">
            <a:extLst>
              <a:ext uri="{FF2B5EF4-FFF2-40B4-BE49-F238E27FC236}">
                <a16:creationId xmlns:a16="http://schemas.microsoft.com/office/drawing/2014/main" id="{CAEC67CA-788F-8B5C-42FC-B37711F63673}"/>
              </a:ext>
            </a:extLst>
          </p:cNvPr>
          <p:cNvPicPr>
            <a:picLocks noChangeAspect="1"/>
          </p:cNvPicPr>
          <p:nvPr/>
        </p:nvPicPr>
        <p:blipFill>
          <a:blip r:embed="rId2"/>
          <a:stretch>
            <a:fillRect/>
          </a:stretch>
        </p:blipFill>
        <p:spPr>
          <a:xfrm>
            <a:off x="720000" y="1072825"/>
            <a:ext cx="8280000" cy="3396610"/>
          </a:xfrm>
          <a:prstGeom prst="rect">
            <a:avLst/>
          </a:prstGeom>
        </p:spPr>
      </p:pic>
    </p:spTree>
    <p:extLst>
      <p:ext uri="{BB962C8B-B14F-4D97-AF65-F5344CB8AC3E}">
        <p14:creationId xmlns:p14="http://schemas.microsoft.com/office/powerpoint/2010/main" val="8392250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AF17F-14D2-70C0-E16E-98EEAD096994}"/>
              </a:ext>
            </a:extLst>
          </p:cNvPr>
          <p:cNvSpPr>
            <a:spLocks noGrp="1"/>
          </p:cNvSpPr>
          <p:nvPr>
            <p:ph type="title"/>
          </p:nvPr>
        </p:nvSpPr>
        <p:spPr/>
        <p:txBody>
          <a:bodyPr/>
          <a:lstStyle/>
          <a:p>
            <a:r>
              <a:rPr lang="en-US" dirty="0"/>
              <a:t>Canceled  and not canceled by Year</a:t>
            </a:r>
          </a:p>
        </p:txBody>
      </p:sp>
      <p:sp>
        <p:nvSpPr>
          <p:cNvPr id="3" name="Text Placeholder 2">
            <a:extLst>
              <a:ext uri="{FF2B5EF4-FFF2-40B4-BE49-F238E27FC236}">
                <a16:creationId xmlns:a16="http://schemas.microsoft.com/office/drawing/2014/main" id="{CA4E8AD5-2E84-05B5-5932-831F4E039D97}"/>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CE5DCB96-601C-C000-46C2-F39C04B31D08}"/>
              </a:ext>
            </a:extLst>
          </p:cNvPr>
          <p:cNvPicPr>
            <a:picLocks noChangeAspect="1"/>
          </p:cNvPicPr>
          <p:nvPr/>
        </p:nvPicPr>
        <p:blipFill>
          <a:blip r:embed="rId2"/>
          <a:stretch>
            <a:fillRect/>
          </a:stretch>
        </p:blipFill>
        <p:spPr>
          <a:xfrm>
            <a:off x="81545" y="1072825"/>
            <a:ext cx="4673336" cy="3530400"/>
          </a:xfrm>
          <a:prstGeom prst="rect">
            <a:avLst/>
          </a:prstGeom>
        </p:spPr>
      </p:pic>
      <p:pic>
        <p:nvPicPr>
          <p:cNvPr id="7" name="Picture 6">
            <a:extLst>
              <a:ext uri="{FF2B5EF4-FFF2-40B4-BE49-F238E27FC236}">
                <a16:creationId xmlns:a16="http://schemas.microsoft.com/office/drawing/2014/main" id="{BE6054BE-D86F-9978-A27A-67DF9DE81374}"/>
              </a:ext>
            </a:extLst>
          </p:cNvPr>
          <p:cNvPicPr>
            <a:picLocks noChangeAspect="1"/>
          </p:cNvPicPr>
          <p:nvPr/>
        </p:nvPicPr>
        <p:blipFill>
          <a:blip r:embed="rId3"/>
          <a:stretch>
            <a:fillRect/>
          </a:stretch>
        </p:blipFill>
        <p:spPr>
          <a:xfrm>
            <a:off x="4754881" y="1072825"/>
            <a:ext cx="4307574" cy="3530400"/>
          </a:xfrm>
          <a:prstGeom prst="rect">
            <a:avLst/>
          </a:prstGeom>
        </p:spPr>
      </p:pic>
    </p:spTree>
    <p:extLst>
      <p:ext uri="{BB962C8B-B14F-4D97-AF65-F5344CB8AC3E}">
        <p14:creationId xmlns:p14="http://schemas.microsoft.com/office/powerpoint/2010/main" val="21378956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EB22B-E1D7-185E-08D8-D10E92BBFA70}"/>
              </a:ext>
            </a:extLst>
          </p:cNvPr>
          <p:cNvSpPr>
            <a:spLocks noGrp="1"/>
          </p:cNvSpPr>
          <p:nvPr>
            <p:ph type="title"/>
          </p:nvPr>
        </p:nvSpPr>
        <p:spPr/>
        <p:txBody>
          <a:bodyPr/>
          <a:lstStyle/>
          <a:p>
            <a:r>
              <a:rPr lang="en-US" dirty="0"/>
              <a:t>Average -price by Year</a:t>
            </a:r>
          </a:p>
        </p:txBody>
      </p:sp>
      <p:sp>
        <p:nvSpPr>
          <p:cNvPr id="3" name="Text Placeholder 2">
            <a:extLst>
              <a:ext uri="{FF2B5EF4-FFF2-40B4-BE49-F238E27FC236}">
                <a16:creationId xmlns:a16="http://schemas.microsoft.com/office/drawing/2014/main" id="{3BE4C36C-F2E3-3474-D6C1-E43FE4D9768E}"/>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C9EAD841-8C7D-5884-6AE0-C3D02896E2C8}"/>
              </a:ext>
            </a:extLst>
          </p:cNvPr>
          <p:cNvPicPr>
            <a:picLocks noChangeAspect="1"/>
          </p:cNvPicPr>
          <p:nvPr/>
        </p:nvPicPr>
        <p:blipFill>
          <a:blip r:embed="rId2"/>
          <a:stretch>
            <a:fillRect/>
          </a:stretch>
        </p:blipFill>
        <p:spPr>
          <a:xfrm>
            <a:off x="720000" y="1072825"/>
            <a:ext cx="7704000" cy="3530400"/>
          </a:xfrm>
          <a:prstGeom prst="rect">
            <a:avLst/>
          </a:prstGeom>
        </p:spPr>
      </p:pic>
    </p:spTree>
    <p:extLst>
      <p:ext uri="{BB962C8B-B14F-4D97-AF65-F5344CB8AC3E}">
        <p14:creationId xmlns:p14="http://schemas.microsoft.com/office/powerpoint/2010/main" val="1344201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55"/>
          <p:cNvSpPr txBox="1">
            <a:spLocks noGrp="1"/>
          </p:cNvSpPr>
          <p:nvPr>
            <p:ph type="title"/>
          </p:nvPr>
        </p:nvSpPr>
        <p:spPr>
          <a:xfrm>
            <a:off x="720000" y="395625"/>
            <a:ext cx="7704000" cy="457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Room Type – Probability of Cancellation</a:t>
            </a:r>
            <a:endParaRPr dirty="0"/>
          </a:p>
        </p:txBody>
      </p:sp>
      <p:sp>
        <p:nvSpPr>
          <p:cNvPr id="379" name="Google Shape;379;p55"/>
          <p:cNvSpPr txBox="1">
            <a:spLocks noGrp="1"/>
          </p:cNvSpPr>
          <p:nvPr>
            <p:ph type="body" idx="1"/>
          </p:nvPr>
        </p:nvSpPr>
        <p:spPr>
          <a:xfrm>
            <a:off x="518400" y="734837"/>
            <a:ext cx="3787200" cy="3530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The attached graph shows that room 7 is the room with the most cancellations. This may be due to the lack of services in that room, or the high price of the room compared to the comfort provided, or the proximity of the room to various services, which causes inconvenience to residents. While room 3 appears to be the room with the least cancellations, as the price of booking this room is the lowest among the other hotel rooms, which may be a major reason for this.</a:t>
            </a:r>
          </a:p>
          <a:p>
            <a:pPr marL="0" lvl="0" indent="0" algn="l" rtl="0">
              <a:spcBef>
                <a:spcPts val="0"/>
              </a:spcBef>
              <a:spcAft>
                <a:spcPts val="0"/>
              </a:spcAft>
              <a:buNone/>
            </a:pPr>
            <a:endParaRPr lang="en-US" dirty="0"/>
          </a:p>
        </p:txBody>
      </p:sp>
      <p:sp>
        <p:nvSpPr>
          <p:cNvPr id="380" name="Google Shape;380;p55"/>
          <p:cNvSpPr txBox="1">
            <a:spLocks noGrp="1"/>
          </p:cNvSpPr>
          <p:nvPr>
            <p:ph type="ctrTitle" idx="4294967295"/>
          </p:nvPr>
        </p:nvSpPr>
        <p:spPr>
          <a:xfrm>
            <a:off x="7699375" y="198150"/>
            <a:ext cx="731400" cy="1419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sz="800"/>
              <a:t>HOTEL CHAIN</a:t>
            </a:r>
            <a:endParaRPr sz="800"/>
          </a:p>
        </p:txBody>
      </p:sp>
      <p:cxnSp>
        <p:nvCxnSpPr>
          <p:cNvPr id="381" name="Google Shape;381;p55"/>
          <p:cNvCxnSpPr>
            <a:stCxn id="380" idx="1"/>
          </p:cNvCxnSpPr>
          <p:nvPr/>
        </p:nvCxnSpPr>
        <p:spPr>
          <a:xfrm rot="10800000">
            <a:off x="713275" y="269100"/>
            <a:ext cx="6986100" cy="0"/>
          </a:xfrm>
          <a:prstGeom prst="straightConnector1">
            <a:avLst/>
          </a:prstGeom>
          <a:noFill/>
          <a:ln w="9525" cap="flat" cmpd="sng">
            <a:solidFill>
              <a:schemeClr val="dk1"/>
            </a:solidFill>
            <a:prstDash val="solid"/>
            <a:round/>
            <a:headEnd type="none" w="med" len="med"/>
            <a:tailEnd type="none" w="med" len="med"/>
          </a:ln>
        </p:spPr>
      </p:cxnSp>
      <p:sp>
        <p:nvSpPr>
          <p:cNvPr id="384" name="Google Shape;384;p55">
            <a:hlinkClick r:id="rId3" action="ppaction://hlinksldjump"/>
          </p:cNvPr>
          <p:cNvSpPr/>
          <p:nvPr/>
        </p:nvSpPr>
        <p:spPr>
          <a:xfrm>
            <a:off x="8753166" y="2452039"/>
            <a:ext cx="222000" cy="2220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5">
            <a:hlinkClick r:id="rId3" action="ppaction://hlinksldjump"/>
          </p:cNvPr>
          <p:cNvSpPr/>
          <p:nvPr/>
        </p:nvSpPr>
        <p:spPr>
          <a:xfrm>
            <a:off x="8800034" y="2500037"/>
            <a:ext cx="128263" cy="126003"/>
          </a:xfrm>
          <a:custGeom>
            <a:avLst/>
            <a:gdLst/>
            <a:ahLst/>
            <a:cxnLst/>
            <a:rect l="l" t="t" r="r" b="b"/>
            <a:pathLst>
              <a:path w="212885" h="209134" extrusionOk="0">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5">
            <a:hlinkClick r:id="" action="ppaction://hlinkshowjump?jump=previousslide"/>
          </p:cNvPr>
          <p:cNvSpPr/>
          <p:nvPr/>
        </p:nvSpPr>
        <p:spPr>
          <a:xfrm rot="-5400000">
            <a:off x="8841708" y="2282123"/>
            <a:ext cx="45000" cy="99900"/>
          </a:xfrm>
          <a:prstGeom prst="chevron">
            <a:avLst>
              <a:gd name="adj" fmla="val 10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5">
            <a:hlinkClick r:id="" action="ppaction://hlinkshowjump?jump=nextslide"/>
          </p:cNvPr>
          <p:cNvSpPr/>
          <p:nvPr/>
        </p:nvSpPr>
        <p:spPr>
          <a:xfrm rot="5400000">
            <a:off x="8835292" y="2755177"/>
            <a:ext cx="57600" cy="99900"/>
          </a:xfrm>
          <a:prstGeom prst="chevron">
            <a:avLst>
              <a:gd name="adj" fmla="val 10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293DE4CE-21B1-65FE-9308-7F143FA07B70}"/>
              </a:ext>
            </a:extLst>
          </p:cNvPr>
          <p:cNvPicPr>
            <a:picLocks noChangeAspect="1"/>
          </p:cNvPicPr>
          <p:nvPr/>
        </p:nvPicPr>
        <p:blipFill>
          <a:blip r:embed="rId4"/>
          <a:stretch>
            <a:fillRect/>
          </a:stretch>
        </p:blipFill>
        <p:spPr>
          <a:xfrm>
            <a:off x="4417276" y="995447"/>
            <a:ext cx="4496766" cy="3633759"/>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F0537-A4AE-3B56-0D0B-AC4E6DF2E91B}"/>
              </a:ext>
            </a:extLst>
          </p:cNvPr>
          <p:cNvSpPr>
            <a:spLocks noGrp="1"/>
          </p:cNvSpPr>
          <p:nvPr>
            <p:ph type="title"/>
          </p:nvPr>
        </p:nvSpPr>
        <p:spPr/>
        <p:txBody>
          <a:bodyPr/>
          <a:lstStyle/>
          <a:p>
            <a:r>
              <a:rPr lang="en-US" dirty="0"/>
              <a:t>Repeated – Not repeated</a:t>
            </a:r>
          </a:p>
        </p:txBody>
      </p:sp>
      <p:sp>
        <p:nvSpPr>
          <p:cNvPr id="3" name="Text Placeholder 2">
            <a:extLst>
              <a:ext uri="{FF2B5EF4-FFF2-40B4-BE49-F238E27FC236}">
                <a16:creationId xmlns:a16="http://schemas.microsoft.com/office/drawing/2014/main" id="{F9837B30-7112-C777-8C1F-7F5B2A9CCAAA}"/>
              </a:ext>
            </a:extLst>
          </p:cNvPr>
          <p:cNvSpPr>
            <a:spLocks noGrp="1"/>
          </p:cNvSpPr>
          <p:nvPr>
            <p:ph type="body" idx="1"/>
          </p:nvPr>
        </p:nvSpPr>
        <p:spPr>
          <a:xfrm>
            <a:off x="-1015200" y="1556013"/>
            <a:ext cx="1015200" cy="2031474"/>
          </a:xfrm>
        </p:spPr>
        <p:txBody>
          <a:bodyPr/>
          <a:lstStyle/>
          <a:p>
            <a:endParaRPr lang="en-US" dirty="0"/>
          </a:p>
        </p:txBody>
      </p:sp>
      <p:pic>
        <p:nvPicPr>
          <p:cNvPr id="5" name="Picture 4">
            <a:extLst>
              <a:ext uri="{FF2B5EF4-FFF2-40B4-BE49-F238E27FC236}">
                <a16:creationId xmlns:a16="http://schemas.microsoft.com/office/drawing/2014/main" id="{3AE56065-1FE4-0D89-C184-67001FE25963}"/>
              </a:ext>
            </a:extLst>
          </p:cNvPr>
          <p:cNvPicPr>
            <a:picLocks noChangeAspect="1"/>
          </p:cNvPicPr>
          <p:nvPr/>
        </p:nvPicPr>
        <p:blipFill>
          <a:blip r:embed="rId2"/>
          <a:stretch>
            <a:fillRect/>
          </a:stretch>
        </p:blipFill>
        <p:spPr>
          <a:xfrm>
            <a:off x="1057239" y="1072937"/>
            <a:ext cx="6509960" cy="3559737"/>
          </a:xfrm>
          <a:prstGeom prst="rect">
            <a:avLst/>
          </a:prstGeom>
        </p:spPr>
      </p:pic>
    </p:spTree>
    <p:extLst>
      <p:ext uri="{BB962C8B-B14F-4D97-AF65-F5344CB8AC3E}">
        <p14:creationId xmlns:p14="http://schemas.microsoft.com/office/powerpoint/2010/main" val="3517341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62987-82C4-0B97-7572-44782B3E1535}"/>
              </a:ext>
            </a:extLst>
          </p:cNvPr>
          <p:cNvSpPr>
            <a:spLocks noGrp="1"/>
          </p:cNvSpPr>
          <p:nvPr>
            <p:ph type="title"/>
          </p:nvPr>
        </p:nvSpPr>
        <p:spPr/>
        <p:txBody>
          <a:bodyPr/>
          <a:lstStyle/>
          <a:p>
            <a:r>
              <a:rPr lang="en-US" dirty="0"/>
              <a:t>Average price – Room type</a:t>
            </a:r>
          </a:p>
        </p:txBody>
      </p:sp>
      <p:sp>
        <p:nvSpPr>
          <p:cNvPr id="3" name="Text Placeholder 2">
            <a:extLst>
              <a:ext uri="{FF2B5EF4-FFF2-40B4-BE49-F238E27FC236}">
                <a16:creationId xmlns:a16="http://schemas.microsoft.com/office/drawing/2014/main" id="{44651C51-E6F7-7F78-EA7E-830A6E2CF7F5}"/>
              </a:ext>
            </a:extLst>
          </p:cNvPr>
          <p:cNvSpPr>
            <a:spLocks noGrp="1"/>
          </p:cNvSpPr>
          <p:nvPr>
            <p:ph type="body" idx="1"/>
          </p:nvPr>
        </p:nvSpPr>
        <p:spPr>
          <a:xfrm>
            <a:off x="720000" y="1072825"/>
            <a:ext cx="3852000" cy="3530400"/>
          </a:xfrm>
        </p:spPr>
        <p:txBody>
          <a:bodyPr/>
          <a:lstStyle/>
          <a:p>
            <a:endParaRPr lang="en-US" dirty="0"/>
          </a:p>
        </p:txBody>
      </p:sp>
      <p:pic>
        <p:nvPicPr>
          <p:cNvPr id="5" name="Picture 4">
            <a:extLst>
              <a:ext uri="{FF2B5EF4-FFF2-40B4-BE49-F238E27FC236}">
                <a16:creationId xmlns:a16="http://schemas.microsoft.com/office/drawing/2014/main" id="{94F0930F-31EE-5545-99C6-D5D9F3EE88BD}"/>
              </a:ext>
            </a:extLst>
          </p:cNvPr>
          <p:cNvPicPr>
            <a:picLocks noChangeAspect="1"/>
          </p:cNvPicPr>
          <p:nvPr/>
        </p:nvPicPr>
        <p:blipFill>
          <a:blip r:embed="rId2"/>
          <a:stretch>
            <a:fillRect/>
          </a:stretch>
        </p:blipFill>
        <p:spPr>
          <a:xfrm>
            <a:off x="233294" y="988139"/>
            <a:ext cx="8677412" cy="3759736"/>
          </a:xfrm>
          <a:prstGeom prst="rect">
            <a:avLst/>
          </a:prstGeom>
        </p:spPr>
      </p:pic>
    </p:spTree>
    <p:extLst>
      <p:ext uri="{BB962C8B-B14F-4D97-AF65-F5344CB8AC3E}">
        <p14:creationId xmlns:p14="http://schemas.microsoft.com/office/powerpoint/2010/main" val="3927768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7C204-0404-60B6-69AD-F3B09FC05725}"/>
              </a:ext>
            </a:extLst>
          </p:cNvPr>
          <p:cNvSpPr>
            <a:spLocks noGrp="1"/>
          </p:cNvSpPr>
          <p:nvPr>
            <p:ph type="title"/>
          </p:nvPr>
        </p:nvSpPr>
        <p:spPr>
          <a:xfrm>
            <a:off x="496800" y="381225"/>
            <a:ext cx="8150400" cy="457200"/>
          </a:xfrm>
        </p:spPr>
        <p:txBody>
          <a:bodyPr/>
          <a:lstStyle/>
          <a:p>
            <a:r>
              <a:rPr lang="en-US" dirty="0"/>
              <a:t>Market segment type – Probability of Cancellation</a:t>
            </a:r>
          </a:p>
        </p:txBody>
      </p:sp>
      <p:sp>
        <p:nvSpPr>
          <p:cNvPr id="3" name="Text Placeholder 2">
            <a:extLst>
              <a:ext uri="{FF2B5EF4-FFF2-40B4-BE49-F238E27FC236}">
                <a16:creationId xmlns:a16="http://schemas.microsoft.com/office/drawing/2014/main" id="{1D5E7801-5CE4-47CC-63D4-643C972F8E1B}"/>
              </a:ext>
            </a:extLst>
          </p:cNvPr>
          <p:cNvSpPr>
            <a:spLocks noGrp="1"/>
          </p:cNvSpPr>
          <p:nvPr>
            <p:ph type="body" idx="1"/>
          </p:nvPr>
        </p:nvSpPr>
        <p:spPr>
          <a:xfrm>
            <a:off x="720000" y="1072825"/>
            <a:ext cx="3225600" cy="3530400"/>
          </a:xfrm>
        </p:spPr>
        <p:txBody>
          <a:bodyPr/>
          <a:lstStyle/>
          <a:p>
            <a:pPr marL="152400" indent="0">
              <a:buNone/>
            </a:pPr>
            <a:r>
              <a:rPr lang="en-US" dirty="0"/>
              <a:t>0- Offline</a:t>
            </a:r>
          </a:p>
          <a:p>
            <a:pPr marL="152400" indent="0">
              <a:buNone/>
            </a:pPr>
            <a:r>
              <a:rPr lang="en-US" dirty="0"/>
              <a:t>1- Online</a:t>
            </a:r>
          </a:p>
          <a:p>
            <a:pPr marL="152400" indent="0">
              <a:buNone/>
            </a:pPr>
            <a:r>
              <a:rPr lang="en-US" dirty="0"/>
              <a:t>2- Corporate</a:t>
            </a:r>
          </a:p>
          <a:p>
            <a:pPr marL="152400" indent="0">
              <a:buNone/>
            </a:pPr>
            <a:r>
              <a:rPr lang="en-US" dirty="0"/>
              <a:t>3- Aviation</a:t>
            </a:r>
          </a:p>
          <a:p>
            <a:pPr marL="152400" indent="0">
              <a:buNone/>
            </a:pPr>
            <a:r>
              <a:rPr lang="en-US" dirty="0"/>
              <a:t>4- Complementary</a:t>
            </a:r>
          </a:p>
          <a:p>
            <a:pPr marL="152400" indent="0">
              <a:buNone/>
            </a:pPr>
            <a:endParaRPr lang="en-US" dirty="0"/>
          </a:p>
          <a:p>
            <a:pPr marL="152400" indent="0">
              <a:buNone/>
            </a:pPr>
            <a:r>
              <a:rPr lang="en-US" dirty="0"/>
              <a:t>The marketing segment significantly impacts cancellation rates, especially among corporate or complementary bookings. These segments show a higher likelihood of cancellations compared to other types. This trend suggests that factors unique to corporate arrangements or complementary stays may influence guests' decisions to cancel their reservations more frequently.</a:t>
            </a:r>
          </a:p>
        </p:txBody>
      </p:sp>
      <p:pic>
        <p:nvPicPr>
          <p:cNvPr id="5" name="Picture 4">
            <a:extLst>
              <a:ext uri="{FF2B5EF4-FFF2-40B4-BE49-F238E27FC236}">
                <a16:creationId xmlns:a16="http://schemas.microsoft.com/office/drawing/2014/main" id="{FDDB25F0-5286-5B33-C06D-CBF89FCBC8D2}"/>
              </a:ext>
            </a:extLst>
          </p:cNvPr>
          <p:cNvPicPr>
            <a:picLocks noChangeAspect="1"/>
          </p:cNvPicPr>
          <p:nvPr/>
        </p:nvPicPr>
        <p:blipFill>
          <a:blip r:embed="rId2"/>
          <a:stretch>
            <a:fillRect/>
          </a:stretch>
        </p:blipFill>
        <p:spPr>
          <a:xfrm>
            <a:off x="4053600" y="1371794"/>
            <a:ext cx="4736832" cy="2706081"/>
          </a:xfrm>
          <a:prstGeom prst="rect">
            <a:avLst/>
          </a:prstGeom>
        </p:spPr>
      </p:pic>
    </p:spTree>
    <p:extLst>
      <p:ext uri="{BB962C8B-B14F-4D97-AF65-F5344CB8AC3E}">
        <p14:creationId xmlns:p14="http://schemas.microsoft.com/office/powerpoint/2010/main" val="23229964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2A6FD-379D-E05B-B216-43D3BA267792}"/>
              </a:ext>
            </a:extLst>
          </p:cNvPr>
          <p:cNvSpPr>
            <a:spLocks noGrp="1"/>
          </p:cNvSpPr>
          <p:nvPr>
            <p:ph type="title"/>
          </p:nvPr>
        </p:nvSpPr>
        <p:spPr/>
        <p:txBody>
          <a:bodyPr/>
          <a:lstStyle/>
          <a:p>
            <a:r>
              <a:rPr lang="en-US" dirty="0"/>
              <a:t>Room type - Special requests</a:t>
            </a:r>
            <a:br>
              <a:rPr lang="en-US" dirty="0"/>
            </a:br>
            <a:endParaRPr lang="en-US" dirty="0"/>
          </a:p>
        </p:txBody>
      </p:sp>
      <p:sp>
        <p:nvSpPr>
          <p:cNvPr id="3" name="Text Placeholder 2">
            <a:extLst>
              <a:ext uri="{FF2B5EF4-FFF2-40B4-BE49-F238E27FC236}">
                <a16:creationId xmlns:a16="http://schemas.microsoft.com/office/drawing/2014/main" id="{4C53F6B3-CE75-CFF2-EB9E-DBCC92BF4FEB}"/>
              </a:ext>
            </a:extLst>
          </p:cNvPr>
          <p:cNvSpPr>
            <a:spLocks noGrp="1"/>
          </p:cNvSpPr>
          <p:nvPr>
            <p:ph type="body" idx="1"/>
          </p:nvPr>
        </p:nvSpPr>
        <p:spPr>
          <a:xfrm>
            <a:off x="720000" y="1072825"/>
            <a:ext cx="3369600" cy="3530400"/>
          </a:xfrm>
        </p:spPr>
        <p:txBody>
          <a:bodyPr/>
          <a:lstStyle/>
          <a:p>
            <a:pPr marL="152400" indent="0">
              <a:buNone/>
            </a:pPr>
            <a:r>
              <a:rPr lang="en-US" dirty="0"/>
              <a:t>Room 7 is priced higher than the other rooms, indicating that most guests who book it have a higher income and can afford premium quality accommodations. These guests often seek a more luxurious experience and tend to make more special requests, reflecting their expectations for top-notch services and amenities. In contrast, Room 3 is priced at an average rate, attracting guests with a more modest budget. These guests typically do not go for the same level of luxury or special requests, aligning with a middle-income social level that prioritizes value and practicality over luxury.</a:t>
            </a:r>
          </a:p>
        </p:txBody>
      </p:sp>
      <p:pic>
        <p:nvPicPr>
          <p:cNvPr id="5" name="Picture 4">
            <a:extLst>
              <a:ext uri="{FF2B5EF4-FFF2-40B4-BE49-F238E27FC236}">
                <a16:creationId xmlns:a16="http://schemas.microsoft.com/office/drawing/2014/main" id="{7AE3151D-87F2-15B1-8237-93709A6E0898}"/>
              </a:ext>
            </a:extLst>
          </p:cNvPr>
          <p:cNvPicPr>
            <a:picLocks noChangeAspect="1"/>
          </p:cNvPicPr>
          <p:nvPr/>
        </p:nvPicPr>
        <p:blipFill>
          <a:blip r:embed="rId2"/>
          <a:stretch>
            <a:fillRect/>
          </a:stretch>
        </p:blipFill>
        <p:spPr>
          <a:xfrm>
            <a:off x="4366033" y="1311925"/>
            <a:ext cx="4331567" cy="3052200"/>
          </a:xfrm>
          <a:prstGeom prst="rect">
            <a:avLst/>
          </a:prstGeom>
        </p:spPr>
      </p:pic>
    </p:spTree>
    <p:extLst>
      <p:ext uri="{BB962C8B-B14F-4D97-AF65-F5344CB8AC3E}">
        <p14:creationId xmlns:p14="http://schemas.microsoft.com/office/powerpoint/2010/main" val="1233205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ED561-29DE-D2A0-25C8-9E0F6D247A9C}"/>
              </a:ext>
            </a:extLst>
          </p:cNvPr>
          <p:cNvSpPr>
            <a:spLocks noGrp="1"/>
          </p:cNvSpPr>
          <p:nvPr>
            <p:ph type="title"/>
          </p:nvPr>
        </p:nvSpPr>
        <p:spPr/>
        <p:txBody>
          <a:bodyPr/>
          <a:lstStyle/>
          <a:p>
            <a:r>
              <a:rPr lang="en-US" dirty="0"/>
              <a:t>Number of adults – Special requests </a:t>
            </a:r>
          </a:p>
        </p:txBody>
      </p:sp>
      <p:sp>
        <p:nvSpPr>
          <p:cNvPr id="3" name="Text Placeholder 2">
            <a:extLst>
              <a:ext uri="{FF2B5EF4-FFF2-40B4-BE49-F238E27FC236}">
                <a16:creationId xmlns:a16="http://schemas.microsoft.com/office/drawing/2014/main" id="{47683DE2-B662-0D56-78DA-6EDD879CE4A8}"/>
              </a:ext>
            </a:extLst>
          </p:cNvPr>
          <p:cNvSpPr>
            <a:spLocks noGrp="1"/>
          </p:cNvSpPr>
          <p:nvPr>
            <p:ph type="body" idx="1"/>
          </p:nvPr>
        </p:nvSpPr>
        <p:spPr>
          <a:xfrm>
            <a:off x="720000" y="1072825"/>
            <a:ext cx="3628800" cy="3530400"/>
          </a:xfrm>
        </p:spPr>
        <p:txBody>
          <a:bodyPr/>
          <a:lstStyle/>
          <a:p>
            <a:pPr marL="152400" indent="0">
              <a:buNone/>
            </a:pPr>
            <a:r>
              <a:rPr lang="en-US" dirty="0"/>
              <a:t>The number of adult guests appears to influence the frequency of special orders. When the number of adults increases, there is typically a corresponding rise in special orders. This trend suggests that larger groups of adults often require more personalized services or accommodations during their stay.</a:t>
            </a:r>
          </a:p>
        </p:txBody>
      </p:sp>
      <p:pic>
        <p:nvPicPr>
          <p:cNvPr id="5" name="Picture 4">
            <a:extLst>
              <a:ext uri="{FF2B5EF4-FFF2-40B4-BE49-F238E27FC236}">
                <a16:creationId xmlns:a16="http://schemas.microsoft.com/office/drawing/2014/main" id="{0C9F977B-DECB-66BE-E322-272AF8BE33A4}"/>
              </a:ext>
            </a:extLst>
          </p:cNvPr>
          <p:cNvPicPr>
            <a:picLocks noChangeAspect="1"/>
          </p:cNvPicPr>
          <p:nvPr/>
        </p:nvPicPr>
        <p:blipFill>
          <a:blip r:embed="rId2"/>
          <a:stretch>
            <a:fillRect/>
          </a:stretch>
        </p:blipFill>
        <p:spPr>
          <a:xfrm>
            <a:off x="4420800" y="1279815"/>
            <a:ext cx="4572000" cy="3116419"/>
          </a:xfrm>
          <a:prstGeom prst="rect">
            <a:avLst/>
          </a:prstGeom>
        </p:spPr>
      </p:pic>
    </p:spTree>
    <p:extLst>
      <p:ext uri="{BB962C8B-B14F-4D97-AF65-F5344CB8AC3E}">
        <p14:creationId xmlns:p14="http://schemas.microsoft.com/office/powerpoint/2010/main" val="17389417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72D08-5E6F-1F26-A3FF-5C1A66DC2CA2}"/>
              </a:ext>
            </a:extLst>
          </p:cNvPr>
          <p:cNvSpPr>
            <a:spLocks noGrp="1"/>
          </p:cNvSpPr>
          <p:nvPr>
            <p:ph type="title"/>
          </p:nvPr>
        </p:nvSpPr>
        <p:spPr/>
        <p:txBody>
          <a:bodyPr/>
          <a:lstStyle/>
          <a:p>
            <a:r>
              <a:rPr lang="en-US" dirty="0"/>
              <a:t>Number of children - Special  requests</a:t>
            </a:r>
          </a:p>
        </p:txBody>
      </p:sp>
      <p:sp>
        <p:nvSpPr>
          <p:cNvPr id="3" name="Text Placeholder 2">
            <a:extLst>
              <a:ext uri="{FF2B5EF4-FFF2-40B4-BE49-F238E27FC236}">
                <a16:creationId xmlns:a16="http://schemas.microsoft.com/office/drawing/2014/main" id="{A20FC3CB-41FF-D380-A682-5A034F47B42A}"/>
              </a:ext>
            </a:extLst>
          </p:cNvPr>
          <p:cNvSpPr>
            <a:spLocks noGrp="1"/>
          </p:cNvSpPr>
          <p:nvPr>
            <p:ph type="body" idx="1"/>
          </p:nvPr>
        </p:nvSpPr>
        <p:spPr>
          <a:xfrm>
            <a:off x="720000" y="1072825"/>
            <a:ext cx="3794400" cy="3530400"/>
          </a:xfrm>
        </p:spPr>
        <p:txBody>
          <a:bodyPr/>
          <a:lstStyle/>
          <a:p>
            <a:pPr marL="152400" indent="0">
              <a:buNone/>
            </a:pPr>
            <a:r>
              <a:rPr lang="en-US" dirty="0"/>
              <a:t>For children, when there are between one to three children staying, special orders remain relatively high. Children don’t think about money or saving it, so even one child can make a lot of special requests. This indicates that families with children frequently need additional services or special accommodations to ensure a comfortable and enjoyable stay.</a:t>
            </a:r>
          </a:p>
        </p:txBody>
      </p:sp>
      <p:pic>
        <p:nvPicPr>
          <p:cNvPr id="5" name="Picture 4">
            <a:extLst>
              <a:ext uri="{FF2B5EF4-FFF2-40B4-BE49-F238E27FC236}">
                <a16:creationId xmlns:a16="http://schemas.microsoft.com/office/drawing/2014/main" id="{E6F96B91-646D-F8E5-0599-13C899D01723}"/>
              </a:ext>
            </a:extLst>
          </p:cNvPr>
          <p:cNvPicPr>
            <a:picLocks noChangeAspect="1"/>
          </p:cNvPicPr>
          <p:nvPr/>
        </p:nvPicPr>
        <p:blipFill>
          <a:blip r:embed="rId2"/>
          <a:stretch>
            <a:fillRect/>
          </a:stretch>
        </p:blipFill>
        <p:spPr>
          <a:xfrm>
            <a:off x="4629602" y="1157017"/>
            <a:ext cx="4427998" cy="3362015"/>
          </a:xfrm>
          <a:prstGeom prst="rect">
            <a:avLst/>
          </a:prstGeom>
        </p:spPr>
      </p:pic>
    </p:spTree>
    <p:extLst>
      <p:ext uri="{BB962C8B-B14F-4D97-AF65-F5344CB8AC3E}">
        <p14:creationId xmlns:p14="http://schemas.microsoft.com/office/powerpoint/2010/main" val="41174317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234D8-E1C4-AA08-6FAF-29CFDA1EFD1D}"/>
              </a:ext>
            </a:extLst>
          </p:cNvPr>
          <p:cNvSpPr>
            <a:spLocks noGrp="1"/>
          </p:cNvSpPr>
          <p:nvPr>
            <p:ph type="title"/>
          </p:nvPr>
        </p:nvSpPr>
        <p:spPr/>
        <p:txBody>
          <a:bodyPr/>
          <a:lstStyle/>
          <a:p>
            <a:r>
              <a:rPr lang="en-US" dirty="0"/>
              <a:t>Type of meal – number of adults</a:t>
            </a:r>
          </a:p>
        </p:txBody>
      </p:sp>
      <p:sp>
        <p:nvSpPr>
          <p:cNvPr id="3" name="Text Placeholder 2">
            <a:extLst>
              <a:ext uri="{FF2B5EF4-FFF2-40B4-BE49-F238E27FC236}">
                <a16:creationId xmlns:a16="http://schemas.microsoft.com/office/drawing/2014/main" id="{AC179F8D-B888-EEEF-C602-E5CA2B00EFB8}"/>
              </a:ext>
            </a:extLst>
          </p:cNvPr>
          <p:cNvSpPr>
            <a:spLocks noGrp="1"/>
          </p:cNvSpPr>
          <p:nvPr>
            <p:ph type="body" idx="1"/>
          </p:nvPr>
        </p:nvSpPr>
        <p:spPr>
          <a:xfrm>
            <a:off x="720000" y="1072825"/>
            <a:ext cx="3542400" cy="3530400"/>
          </a:xfrm>
        </p:spPr>
        <p:txBody>
          <a:bodyPr/>
          <a:lstStyle/>
          <a:p>
            <a:pPr marL="152400" indent="0">
              <a:buNone/>
            </a:pPr>
            <a:r>
              <a:rPr lang="en-US" dirty="0"/>
              <a:t>When adults order meals, they tend to choose a variety of options, including all the meals offered. However, the lowest-priced meal remains the most frequently ordered among them, possibly indicating a preference for saving money.</a:t>
            </a:r>
          </a:p>
        </p:txBody>
      </p:sp>
      <p:pic>
        <p:nvPicPr>
          <p:cNvPr id="5" name="Picture 4">
            <a:extLst>
              <a:ext uri="{FF2B5EF4-FFF2-40B4-BE49-F238E27FC236}">
                <a16:creationId xmlns:a16="http://schemas.microsoft.com/office/drawing/2014/main" id="{7B48DC2D-2441-75B0-9104-9ECA498C9F9B}"/>
              </a:ext>
            </a:extLst>
          </p:cNvPr>
          <p:cNvPicPr>
            <a:picLocks noChangeAspect="1"/>
          </p:cNvPicPr>
          <p:nvPr/>
        </p:nvPicPr>
        <p:blipFill>
          <a:blip r:embed="rId2"/>
          <a:stretch>
            <a:fillRect/>
          </a:stretch>
        </p:blipFill>
        <p:spPr>
          <a:xfrm>
            <a:off x="4485883" y="1080026"/>
            <a:ext cx="4384517" cy="3530400"/>
          </a:xfrm>
          <a:prstGeom prst="rect">
            <a:avLst/>
          </a:prstGeom>
        </p:spPr>
      </p:pic>
    </p:spTree>
    <p:extLst>
      <p:ext uri="{BB962C8B-B14F-4D97-AF65-F5344CB8AC3E}">
        <p14:creationId xmlns:p14="http://schemas.microsoft.com/office/powerpoint/2010/main" val="878136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15B1E-37D6-7B8D-20B2-5FB46E446705}"/>
              </a:ext>
            </a:extLst>
          </p:cNvPr>
          <p:cNvSpPr>
            <a:spLocks noGrp="1"/>
          </p:cNvSpPr>
          <p:nvPr>
            <p:ph type="title"/>
          </p:nvPr>
        </p:nvSpPr>
        <p:spPr/>
        <p:txBody>
          <a:bodyPr/>
          <a:lstStyle/>
          <a:p>
            <a:r>
              <a:rPr lang="en-US" dirty="0"/>
              <a:t>Type of meal -  Number of children</a:t>
            </a:r>
          </a:p>
        </p:txBody>
      </p:sp>
      <p:sp>
        <p:nvSpPr>
          <p:cNvPr id="3" name="Text Placeholder 2">
            <a:extLst>
              <a:ext uri="{FF2B5EF4-FFF2-40B4-BE49-F238E27FC236}">
                <a16:creationId xmlns:a16="http://schemas.microsoft.com/office/drawing/2014/main" id="{607C8CC4-075A-03AE-C8FC-AB1ACA15BF12}"/>
              </a:ext>
            </a:extLst>
          </p:cNvPr>
          <p:cNvSpPr>
            <a:spLocks noGrp="1"/>
          </p:cNvSpPr>
          <p:nvPr>
            <p:ph type="body" idx="1"/>
          </p:nvPr>
        </p:nvSpPr>
        <p:spPr>
          <a:xfrm>
            <a:off x="507965" y="1117689"/>
            <a:ext cx="3578400" cy="3241885"/>
          </a:xfrm>
        </p:spPr>
        <p:txBody>
          <a:bodyPr/>
          <a:lstStyle/>
          <a:p>
            <a:pPr marL="152400" indent="0">
              <a:buNone/>
            </a:pPr>
            <a:r>
              <a:rPr lang="en-US" dirty="0"/>
              <a:t>children, they typically do not choose the lowest-priced meal; instead, they often go for higher-priced food items. This behavior may be influenced by their perspective as children, where saving money is not their main consideration.</a:t>
            </a:r>
          </a:p>
        </p:txBody>
      </p:sp>
      <p:pic>
        <p:nvPicPr>
          <p:cNvPr id="5" name="Picture 4">
            <a:extLst>
              <a:ext uri="{FF2B5EF4-FFF2-40B4-BE49-F238E27FC236}">
                <a16:creationId xmlns:a16="http://schemas.microsoft.com/office/drawing/2014/main" id="{B38E3E69-A87D-EBCB-5E14-04F16A3FA80F}"/>
              </a:ext>
            </a:extLst>
          </p:cNvPr>
          <p:cNvPicPr>
            <a:picLocks noChangeAspect="1"/>
          </p:cNvPicPr>
          <p:nvPr/>
        </p:nvPicPr>
        <p:blipFill>
          <a:blip r:embed="rId2"/>
          <a:stretch>
            <a:fillRect/>
          </a:stretch>
        </p:blipFill>
        <p:spPr>
          <a:xfrm>
            <a:off x="4298400" y="1217082"/>
            <a:ext cx="4737600" cy="3241885"/>
          </a:xfrm>
          <a:prstGeom prst="rect">
            <a:avLst/>
          </a:prstGeom>
        </p:spPr>
      </p:pic>
    </p:spTree>
    <p:extLst>
      <p:ext uri="{BB962C8B-B14F-4D97-AF65-F5344CB8AC3E}">
        <p14:creationId xmlns:p14="http://schemas.microsoft.com/office/powerpoint/2010/main" val="137067446"/>
      </p:ext>
    </p:extLst>
  </p:cSld>
  <p:clrMapOvr>
    <a:masterClrMapping/>
  </p:clrMapOvr>
</p:sld>
</file>

<file path=ppt/theme/theme1.xml><?xml version="1.0" encoding="utf-8"?>
<a:theme xmlns:a="http://schemas.openxmlformats.org/drawingml/2006/main" name="Hotel Chain Company Profile by Slidesgo">
  <a:themeElements>
    <a:clrScheme name="Simple Light">
      <a:dk1>
        <a:srgbClr val="1B1B1B"/>
      </a:dk1>
      <a:lt1>
        <a:srgbClr val="F4EAE5"/>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1B1B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216</TotalTime>
  <Words>1345</Words>
  <Application>Microsoft Office PowerPoint</Application>
  <PresentationFormat>On-screen Show (16:9)</PresentationFormat>
  <Paragraphs>68</Paragraphs>
  <Slides>20</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Nanum Gothic</vt:lpstr>
      <vt:lpstr>Arial</vt:lpstr>
      <vt:lpstr>Roboto Condensed Light</vt:lpstr>
      <vt:lpstr>Abhaya Libre</vt:lpstr>
      <vt:lpstr>Hotel Chain Company Profile by Slidesgo</vt:lpstr>
      <vt:lpstr>Hotel Reservation Data Analysis</vt:lpstr>
      <vt:lpstr>Room Type – Probability of Cancellation</vt:lpstr>
      <vt:lpstr>Average price – Room type</vt:lpstr>
      <vt:lpstr>Market segment type – Probability of Cancellation</vt:lpstr>
      <vt:lpstr>Room type - Special requests </vt:lpstr>
      <vt:lpstr>Number of adults – Special requests </vt:lpstr>
      <vt:lpstr>Number of children - Special  requests</vt:lpstr>
      <vt:lpstr>Type of meal – number of adults</vt:lpstr>
      <vt:lpstr>Type of meal -  Number of children</vt:lpstr>
      <vt:lpstr>Average price - Type of meal</vt:lpstr>
      <vt:lpstr>Number of adults – Average days</vt:lpstr>
      <vt:lpstr>Number of Children – Average days</vt:lpstr>
      <vt:lpstr>Total days - Car parking space</vt:lpstr>
      <vt:lpstr>Average-price Distribution</vt:lpstr>
      <vt:lpstr>Room type – Average days</vt:lpstr>
      <vt:lpstr>Room type - Repeated</vt:lpstr>
      <vt:lpstr>Number of resverations by Year</vt:lpstr>
      <vt:lpstr>Canceled  and not canceled by Year</vt:lpstr>
      <vt:lpstr>Average -price by Year</vt:lpstr>
      <vt:lpstr>Repeated – Not repeated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Habiba Mohamad</cp:lastModifiedBy>
  <cp:revision>32</cp:revision>
  <dcterms:modified xsi:type="dcterms:W3CDTF">2024-08-31T16:51:36Z</dcterms:modified>
</cp:coreProperties>
</file>